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4" r:id="rId1"/>
  </p:sldMasterIdLst>
  <p:notesMasterIdLst>
    <p:notesMasterId r:id="rId29"/>
  </p:notesMasterIdLst>
  <p:handoutMasterIdLst>
    <p:handoutMasterId r:id="rId30"/>
  </p:handoutMasterIdLst>
  <p:sldIdLst>
    <p:sldId id="256" r:id="rId2"/>
    <p:sldId id="353" r:id="rId3"/>
    <p:sldId id="354" r:id="rId4"/>
    <p:sldId id="360" r:id="rId5"/>
    <p:sldId id="406" r:id="rId6"/>
    <p:sldId id="407" r:id="rId7"/>
    <p:sldId id="483" r:id="rId8"/>
    <p:sldId id="413" r:id="rId9"/>
    <p:sldId id="472" r:id="rId10"/>
    <p:sldId id="473" r:id="rId11"/>
    <p:sldId id="459" r:id="rId12"/>
    <p:sldId id="460" r:id="rId13"/>
    <p:sldId id="461" r:id="rId14"/>
    <p:sldId id="462" r:id="rId15"/>
    <p:sldId id="463" r:id="rId16"/>
    <p:sldId id="464" r:id="rId17"/>
    <p:sldId id="465" r:id="rId18"/>
    <p:sldId id="466" r:id="rId19"/>
    <p:sldId id="467" r:id="rId20"/>
    <p:sldId id="484" r:id="rId21"/>
    <p:sldId id="471" r:id="rId22"/>
    <p:sldId id="474" r:id="rId23"/>
    <p:sldId id="475" r:id="rId24"/>
    <p:sldId id="479" r:id="rId25"/>
    <p:sldId id="480" r:id="rId26"/>
    <p:sldId id="481" r:id="rId27"/>
    <p:sldId id="48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28" autoAdjust="0"/>
  </p:normalViewPr>
  <p:slideViewPr>
    <p:cSldViewPr>
      <p:cViewPr>
        <p:scale>
          <a:sx n="68" d="100"/>
          <a:sy n="68" d="100"/>
        </p:scale>
        <p:origin x="-1368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ankov:Documents:stochastic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ankov:Documents:stochastic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ankov:Documents:stochastic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ankov:Documents:stochastic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ankov:Documents:stochastic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ankov:Documents:stochastic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ankov:Documents:stochastic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ankov:Documents:stochastic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ankov:Documents:stochastic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ankov:Documents:stochasti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Spread/Error Ratio 500mb Height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ctrl</c:v>
          </c:tx>
          <c:spPr>
            <a:solidFill>
              <a:srgbClr val="FF0000"/>
            </a:solidFill>
          </c:spPr>
          <c:invertIfNegative val="0"/>
          <c:cat>
            <c:numRef>
              <c:f>Sheet1!$AB$35:$AB$38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Sheet1!$D$13:$D$16</c:f>
              <c:numCache>
                <c:formatCode>General</c:formatCode>
                <c:ptCount val="4"/>
                <c:pt idx="0">
                  <c:v>0.29</c:v>
                </c:pt>
                <c:pt idx="1">
                  <c:v>0.45</c:v>
                </c:pt>
                <c:pt idx="2">
                  <c:v>0.39</c:v>
                </c:pt>
                <c:pt idx="3">
                  <c:v>0.43</c:v>
                </c:pt>
              </c:numCache>
            </c:numRef>
          </c:val>
        </c:ser>
        <c:ser>
          <c:idx val="1"/>
          <c:order val="1"/>
          <c:tx>
            <c:v>V3</c:v>
          </c:tx>
          <c:spPr>
            <a:solidFill>
              <a:srgbClr val="008000"/>
            </a:solidFill>
          </c:spPr>
          <c:invertIfNegative val="0"/>
          <c:cat>
            <c:numRef>
              <c:f>Sheet1!$AB$35:$AB$38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Sheet1!$J$13:$J$16</c:f>
              <c:numCache>
                <c:formatCode>General</c:formatCode>
                <c:ptCount val="4"/>
                <c:pt idx="0">
                  <c:v>0.28</c:v>
                </c:pt>
                <c:pt idx="1">
                  <c:v>0.39</c:v>
                </c:pt>
                <c:pt idx="2">
                  <c:v>0.35</c:v>
                </c:pt>
                <c:pt idx="3">
                  <c:v>0.37</c:v>
                </c:pt>
              </c:numCache>
            </c:numRef>
          </c:val>
        </c:ser>
        <c:ser>
          <c:idx val="2"/>
          <c:order val="2"/>
          <c:tx>
            <c:v>V3_skebs</c:v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numRef>
              <c:f>Sheet1!$AB$35:$AB$38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Sheet1!$P$13:$P$16</c:f>
              <c:numCache>
                <c:formatCode>General</c:formatCode>
                <c:ptCount val="4"/>
                <c:pt idx="0">
                  <c:v>0.51</c:v>
                </c:pt>
                <c:pt idx="1">
                  <c:v>0.85</c:v>
                </c:pt>
                <c:pt idx="2">
                  <c:v>0.79</c:v>
                </c:pt>
                <c:pt idx="3">
                  <c:v>0.82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3528808"/>
        <c:axId val="2113531784"/>
      </c:barChart>
      <c:catAx>
        <c:axId val="2113528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113531784"/>
        <c:crosses val="autoZero"/>
        <c:auto val="1"/>
        <c:lblAlgn val="ctr"/>
        <c:lblOffset val="100"/>
        <c:noMultiLvlLbl val="0"/>
      </c:catAx>
      <c:valAx>
        <c:axId val="211353178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135288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CRPSS</a:t>
            </a:r>
            <a:r>
              <a:rPr lang="en-US" baseline="0"/>
              <a:t> U500</a:t>
            </a:r>
            <a:endParaRPr lang="en-US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ctrl</c:v>
          </c:tx>
          <c:spPr>
            <a:solidFill>
              <a:srgbClr val="FF0000"/>
            </a:solidFill>
          </c:spPr>
          <c:invertIfNegative val="0"/>
          <c:cat>
            <c:numRef>
              <c:f>Sheet1!$Y$24:$Y$27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Sheet1!$E$28:$E$31</c:f>
              <c:numCache>
                <c:formatCode>General</c:formatCode>
                <c:ptCount val="4"/>
                <c:pt idx="0">
                  <c:v>0.16</c:v>
                </c:pt>
                <c:pt idx="1">
                  <c:v>0.18</c:v>
                </c:pt>
                <c:pt idx="2">
                  <c:v>0.2</c:v>
                </c:pt>
                <c:pt idx="3">
                  <c:v>0.21</c:v>
                </c:pt>
              </c:numCache>
            </c:numRef>
          </c:val>
        </c:ser>
        <c:ser>
          <c:idx val="1"/>
          <c:order val="1"/>
          <c:tx>
            <c:v>V3</c:v>
          </c:tx>
          <c:spPr>
            <a:solidFill>
              <a:srgbClr val="008000"/>
            </a:solidFill>
          </c:spPr>
          <c:invertIfNegative val="0"/>
          <c:cat>
            <c:numRef>
              <c:f>Sheet1!$Y$24:$Y$27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Sheet1!$K$28:$K$31</c:f>
              <c:numCache>
                <c:formatCode>General</c:formatCode>
                <c:ptCount val="4"/>
                <c:pt idx="0">
                  <c:v>0.15</c:v>
                </c:pt>
                <c:pt idx="1">
                  <c:v>0.15</c:v>
                </c:pt>
                <c:pt idx="2">
                  <c:v>0.17</c:v>
                </c:pt>
                <c:pt idx="3">
                  <c:v>0.18</c:v>
                </c:pt>
              </c:numCache>
            </c:numRef>
          </c:val>
        </c:ser>
        <c:ser>
          <c:idx val="2"/>
          <c:order val="2"/>
          <c:tx>
            <c:v>V3_skebs</c:v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numRef>
              <c:f>Sheet1!$Y$24:$Y$27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Sheet1!$Q$28:$Q$31</c:f>
              <c:numCache>
                <c:formatCode>General</c:formatCode>
                <c:ptCount val="4"/>
                <c:pt idx="0">
                  <c:v>0.21</c:v>
                </c:pt>
                <c:pt idx="1">
                  <c:v>0.25</c:v>
                </c:pt>
                <c:pt idx="2">
                  <c:v>0.29</c:v>
                </c:pt>
                <c:pt idx="3">
                  <c:v>0.31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3632744"/>
        <c:axId val="2113635592"/>
      </c:barChart>
      <c:catAx>
        <c:axId val="2113632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113635592"/>
        <c:crosses val="autoZero"/>
        <c:auto val="1"/>
        <c:lblAlgn val="ctr"/>
        <c:lblOffset val="100"/>
        <c:noMultiLvlLbl val="0"/>
      </c:catAx>
      <c:valAx>
        <c:axId val="211363559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136327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Spread/Error</a:t>
            </a:r>
            <a:r>
              <a:rPr lang="en-US" baseline="0"/>
              <a:t> Ratio 700mb RH</a:t>
            </a:r>
            <a:endParaRPr lang="en-US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ctrl</c:v>
          </c:tx>
          <c:spPr>
            <a:solidFill>
              <a:srgbClr val="FF0000"/>
            </a:solidFill>
          </c:spPr>
          <c:invertIfNegative val="0"/>
          <c:cat>
            <c:numRef>
              <c:f>Sheet1!$AB$35:$AB$38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Sheet1!$D$18:$D$21</c:f>
              <c:numCache>
                <c:formatCode>General</c:formatCode>
                <c:ptCount val="4"/>
                <c:pt idx="0">
                  <c:v>0.58</c:v>
                </c:pt>
                <c:pt idx="1">
                  <c:v>0.72</c:v>
                </c:pt>
                <c:pt idx="2">
                  <c:v>0.69</c:v>
                </c:pt>
                <c:pt idx="3">
                  <c:v>0.68</c:v>
                </c:pt>
              </c:numCache>
            </c:numRef>
          </c:val>
        </c:ser>
        <c:ser>
          <c:idx val="1"/>
          <c:order val="1"/>
          <c:tx>
            <c:v>V3</c:v>
          </c:tx>
          <c:spPr>
            <a:solidFill>
              <a:srgbClr val="008000"/>
            </a:solidFill>
          </c:spPr>
          <c:invertIfNegative val="0"/>
          <c:cat>
            <c:numRef>
              <c:f>Sheet1!$AB$35:$AB$38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Sheet1!$J$18:$J$21</c:f>
              <c:numCache>
                <c:formatCode>General</c:formatCode>
                <c:ptCount val="4"/>
                <c:pt idx="0">
                  <c:v>0.52</c:v>
                </c:pt>
                <c:pt idx="1">
                  <c:v>0.55</c:v>
                </c:pt>
                <c:pt idx="2">
                  <c:v>0.54</c:v>
                </c:pt>
                <c:pt idx="3">
                  <c:v>0.54</c:v>
                </c:pt>
              </c:numCache>
            </c:numRef>
          </c:val>
        </c:ser>
        <c:ser>
          <c:idx val="2"/>
          <c:order val="2"/>
          <c:tx>
            <c:v>V3_skebs</c:v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numRef>
              <c:f>Sheet1!$AB$35:$AB$38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Sheet1!$P$18:$P$21</c:f>
              <c:numCache>
                <c:formatCode>General</c:formatCode>
                <c:ptCount val="4"/>
                <c:pt idx="0">
                  <c:v>0.53</c:v>
                </c:pt>
                <c:pt idx="1">
                  <c:v>0.61</c:v>
                </c:pt>
                <c:pt idx="2">
                  <c:v>0.67</c:v>
                </c:pt>
                <c:pt idx="3">
                  <c:v>0.72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5285784"/>
        <c:axId val="2115288632"/>
      </c:barChart>
      <c:catAx>
        <c:axId val="2115285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115288632"/>
        <c:crosses val="autoZero"/>
        <c:auto val="1"/>
        <c:lblAlgn val="ctr"/>
        <c:lblOffset val="100"/>
        <c:noMultiLvlLbl val="0"/>
      </c:catAx>
      <c:valAx>
        <c:axId val="211528863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1528578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Spread/Error</a:t>
            </a:r>
            <a:r>
              <a:rPr lang="en-US" baseline="0"/>
              <a:t> ratio 850 mb Tmp.</a:t>
            </a:r>
            <a:endParaRPr lang="en-US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ctrl</c:v>
          </c:tx>
          <c:spPr>
            <a:solidFill>
              <a:srgbClr val="FF0000"/>
            </a:solidFill>
          </c:spPr>
          <c:invertIfNegative val="0"/>
          <c:cat>
            <c:numRef>
              <c:f>Sheet1!$AB$35:$AB$38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Sheet1!$D$8:$D$11</c:f>
              <c:numCache>
                <c:formatCode>General</c:formatCode>
                <c:ptCount val="4"/>
                <c:pt idx="0">
                  <c:v>0.39</c:v>
                </c:pt>
                <c:pt idx="1">
                  <c:v>0.47</c:v>
                </c:pt>
                <c:pt idx="2">
                  <c:v>0.49</c:v>
                </c:pt>
                <c:pt idx="3">
                  <c:v>0.46</c:v>
                </c:pt>
              </c:numCache>
            </c:numRef>
          </c:val>
        </c:ser>
        <c:ser>
          <c:idx val="1"/>
          <c:order val="1"/>
          <c:tx>
            <c:v>V3</c:v>
          </c:tx>
          <c:spPr>
            <a:solidFill>
              <a:srgbClr val="008000"/>
            </a:solidFill>
          </c:spPr>
          <c:invertIfNegative val="0"/>
          <c:cat>
            <c:numRef>
              <c:f>Sheet1!$AB$35:$AB$38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Sheet1!$J$8:$J$11</c:f>
              <c:numCache>
                <c:formatCode>General</c:formatCode>
                <c:ptCount val="4"/>
                <c:pt idx="0">
                  <c:v>0.29</c:v>
                </c:pt>
                <c:pt idx="1">
                  <c:v>0.27</c:v>
                </c:pt>
                <c:pt idx="2">
                  <c:v>0.33</c:v>
                </c:pt>
                <c:pt idx="3">
                  <c:v>0.32</c:v>
                </c:pt>
              </c:numCache>
            </c:numRef>
          </c:val>
        </c:ser>
        <c:ser>
          <c:idx val="2"/>
          <c:order val="2"/>
          <c:tx>
            <c:v>V3_skebs</c:v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numRef>
              <c:f>Sheet1!$AB$35:$AB$38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Sheet1!$P$8:$P$11</c:f>
              <c:numCache>
                <c:formatCode>General</c:formatCode>
                <c:ptCount val="4"/>
                <c:pt idx="0">
                  <c:v>0.3</c:v>
                </c:pt>
                <c:pt idx="1">
                  <c:v>0.31</c:v>
                </c:pt>
                <c:pt idx="2">
                  <c:v>0.41</c:v>
                </c:pt>
                <c:pt idx="3">
                  <c:v>0.44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5331368"/>
        <c:axId val="2115334216"/>
      </c:barChart>
      <c:catAx>
        <c:axId val="2115331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115334216"/>
        <c:crosses val="autoZero"/>
        <c:auto val="1"/>
        <c:lblAlgn val="ctr"/>
        <c:lblOffset val="100"/>
        <c:noMultiLvlLbl val="0"/>
      </c:catAx>
      <c:valAx>
        <c:axId val="211533421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153313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Soread/Error U500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ctrl</c:v>
          </c:tx>
          <c:spPr>
            <a:solidFill>
              <a:srgbClr val="FF0000"/>
            </a:solidFill>
          </c:spPr>
          <c:invertIfNegative val="0"/>
          <c:cat>
            <c:numRef>
              <c:f>Sheet1!$AB$35:$AB$38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Sheet1!$D$28:$D$31</c:f>
              <c:numCache>
                <c:formatCode>General</c:formatCode>
                <c:ptCount val="4"/>
                <c:pt idx="0">
                  <c:v>0.56</c:v>
                </c:pt>
                <c:pt idx="1">
                  <c:v>0.6</c:v>
                </c:pt>
                <c:pt idx="2">
                  <c:v>0.63</c:v>
                </c:pt>
                <c:pt idx="3">
                  <c:v>0.61</c:v>
                </c:pt>
              </c:numCache>
            </c:numRef>
          </c:val>
        </c:ser>
        <c:ser>
          <c:idx val="1"/>
          <c:order val="1"/>
          <c:tx>
            <c:v>V3</c:v>
          </c:tx>
          <c:spPr>
            <a:solidFill>
              <a:srgbClr val="008000"/>
            </a:solidFill>
          </c:spPr>
          <c:invertIfNegative val="0"/>
          <c:cat>
            <c:numRef>
              <c:f>Sheet1!$AB$35:$AB$38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Sheet1!$J$28:$J$31</c:f>
              <c:numCache>
                <c:formatCode>General</c:formatCode>
                <c:ptCount val="4"/>
                <c:pt idx="0">
                  <c:v>0.51</c:v>
                </c:pt>
                <c:pt idx="1">
                  <c:v>0.46</c:v>
                </c:pt>
                <c:pt idx="2">
                  <c:v>0.49</c:v>
                </c:pt>
                <c:pt idx="3">
                  <c:v>0.51</c:v>
                </c:pt>
              </c:numCache>
            </c:numRef>
          </c:val>
        </c:ser>
        <c:ser>
          <c:idx val="2"/>
          <c:order val="2"/>
          <c:tx>
            <c:v>V3_skebs</c:v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numRef>
              <c:f>Sheet1!$AB$35:$AB$38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Sheet1!$P$28:$P$31</c:f>
              <c:numCache>
                <c:formatCode>General</c:formatCode>
                <c:ptCount val="4"/>
                <c:pt idx="0">
                  <c:v>0.61</c:v>
                </c:pt>
                <c:pt idx="1">
                  <c:v>0.66</c:v>
                </c:pt>
                <c:pt idx="2">
                  <c:v>0.75</c:v>
                </c:pt>
                <c:pt idx="3">
                  <c:v>0.79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5364840"/>
        <c:axId val="2115367688"/>
      </c:barChart>
      <c:catAx>
        <c:axId val="2115364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115367688"/>
        <c:crosses val="autoZero"/>
        <c:auto val="1"/>
        <c:lblAlgn val="ctr"/>
        <c:lblOffset val="100"/>
        <c:noMultiLvlLbl val="0"/>
      </c:catAx>
      <c:valAx>
        <c:axId val="211536768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1536484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Spread/Error U10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ctrl</c:v>
          </c:tx>
          <c:spPr>
            <a:solidFill>
              <a:srgbClr val="FF0000"/>
            </a:solidFill>
          </c:spPr>
          <c:invertIfNegative val="0"/>
          <c:cat>
            <c:numRef>
              <c:f>Sheet1!$AB$35:$AB$38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Sheet1!$D$23:$D$26</c:f>
              <c:numCache>
                <c:formatCode>General</c:formatCode>
                <c:ptCount val="4"/>
                <c:pt idx="0">
                  <c:v>0.49</c:v>
                </c:pt>
                <c:pt idx="1">
                  <c:v>0.53</c:v>
                </c:pt>
                <c:pt idx="2">
                  <c:v>0.51</c:v>
                </c:pt>
                <c:pt idx="3">
                  <c:v>0.51</c:v>
                </c:pt>
              </c:numCache>
            </c:numRef>
          </c:val>
        </c:ser>
        <c:ser>
          <c:idx val="1"/>
          <c:order val="1"/>
          <c:tx>
            <c:v>V3</c:v>
          </c:tx>
          <c:spPr>
            <a:solidFill>
              <a:srgbClr val="008000"/>
            </a:solidFill>
          </c:spPr>
          <c:invertIfNegative val="0"/>
          <c:cat>
            <c:numRef>
              <c:f>Sheet1!$AB$35:$AB$38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Sheet1!$J$23:$J$26</c:f>
              <c:numCache>
                <c:formatCode>General</c:formatCode>
                <c:ptCount val="4"/>
                <c:pt idx="0">
                  <c:v>0.4</c:v>
                </c:pt>
                <c:pt idx="1">
                  <c:v>0.39</c:v>
                </c:pt>
                <c:pt idx="2">
                  <c:v>0.42</c:v>
                </c:pt>
                <c:pt idx="3">
                  <c:v>0.44</c:v>
                </c:pt>
              </c:numCache>
            </c:numRef>
          </c:val>
        </c:ser>
        <c:ser>
          <c:idx val="2"/>
          <c:order val="2"/>
          <c:tx>
            <c:v>V3_skebs</c:v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numRef>
              <c:f>Sheet1!$AB$35:$AB$38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Sheet1!$P$23:$P$26</c:f>
              <c:numCache>
                <c:formatCode>General</c:formatCode>
                <c:ptCount val="4"/>
                <c:pt idx="0">
                  <c:v>0.5</c:v>
                </c:pt>
                <c:pt idx="1">
                  <c:v>0.53</c:v>
                </c:pt>
                <c:pt idx="2">
                  <c:v>0.6</c:v>
                </c:pt>
                <c:pt idx="3">
                  <c:v>0.66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5398312"/>
        <c:axId val="2115401160"/>
      </c:barChart>
      <c:catAx>
        <c:axId val="2115398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115401160"/>
        <c:crosses val="autoZero"/>
        <c:auto val="1"/>
        <c:lblAlgn val="ctr"/>
        <c:lblOffset val="100"/>
        <c:noMultiLvlLbl val="0"/>
      </c:catAx>
      <c:valAx>
        <c:axId val="211540116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153983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700mb RH CRPSS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ctrl</c:v>
          </c:tx>
          <c:spPr>
            <a:solidFill>
              <a:srgbClr val="EE0000"/>
            </a:solidFill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Sheet1!$E$18:$E$21</c:f>
              <c:numCache>
                <c:formatCode>General</c:formatCode>
                <c:ptCount val="4"/>
                <c:pt idx="0">
                  <c:v>0.16</c:v>
                </c:pt>
                <c:pt idx="1">
                  <c:v>0.21</c:v>
                </c:pt>
                <c:pt idx="2">
                  <c:v>0.21</c:v>
                </c:pt>
                <c:pt idx="3">
                  <c:v>0.22</c:v>
                </c:pt>
              </c:numCache>
            </c:numRef>
          </c:val>
        </c:ser>
        <c:ser>
          <c:idx val="1"/>
          <c:order val="1"/>
          <c:tx>
            <c:v>V3</c:v>
          </c:tx>
          <c:spPr>
            <a:solidFill>
              <a:srgbClr val="008000"/>
            </a:solidFill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Sheet1!$K$18:$K$21</c:f>
              <c:numCache>
                <c:formatCode>General</c:formatCode>
                <c:ptCount val="4"/>
                <c:pt idx="0">
                  <c:v>0.13</c:v>
                </c:pt>
                <c:pt idx="1">
                  <c:v>0.14</c:v>
                </c:pt>
                <c:pt idx="2">
                  <c:v>0.16</c:v>
                </c:pt>
                <c:pt idx="3">
                  <c:v>0.17</c:v>
                </c:pt>
              </c:numCache>
            </c:numRef>
          </c:val>
        </c:ser>
        <c:ser>
          <c:idx val="3"/>
          <c:order val="2"/>
          <c:tx>
            <c:v>V3_skeb</c:v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Sheet1!$Q$18:$Q$21</c:f>
              <c:numCache>
                <c:formatCode>General</c:formatCode>
                <c:ptCount val="4"/>
                <c:pt idx="0">
                  <c:v>0.14</c:v>
                </c:pt>
                <c:pt idx="1">
                  <c:v>0.18</c:v>
                </c:pt>
                <c:pt idx="2">
                  <c:v>0.23</c:v>
                </c:pt>
                <c:pt idx="3">
                  <c:v>0.26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5460456"/>
        <c:axId val="2115463304"/>
      </c:barChart>
      <c:catAx>
        <c:axId val="2115460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115463304"/>
        <c:crosses val="autoZero"/>
        <c:auto val="1"/>
        <c:lblAlgn val="ctr"/>
        <c:lblOffset val="100"/>
        <c:noMultiLvlLbl val="0"/>
      </c:catAx>
      <c:valAx>
        <c:axId val="211546330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1546045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500mb Height CRPSS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ctrl</c:v>
          </c:tx>
          <c:spPr>
            <a:solidFill>
              <a:srgbClr val="EE0000"/>
            </a:solidFill>
          </c:spPr>
          <c:invertIfNegative val="0"/>
          <c:cat>
            <c:numRef>
              <c:f>Sheet1!$Y$8:$Y$11</c:f>
              <c:numCache>
                <c:formatCode>General</c:formatCode>
                <c:ptCount val="4"/>
              </c:numCache>
            </c:numRef>
          </c:cat>
          <c:val>
            <c:numRef>
              <c:f>Sheet1!$E$13:$E$16</c:f>
              <c:numCache>
                <c:formatCode>General</c:formatCode>
                <c:ptCount val="4"/>
                <c:pt idx="0">
                  <c:v>0.11</c:v>
                </c:pt>
                <c:pt idx="1">
                  <c:v>0.17</c:v>
                </c:pt>
                <c:pt idx="2">
                  <c:v>0.12</c:v>
                </c:pt>
                <c:pt idx="3">
                  <c:v>0.13</c:v>
                </c:pt>
              </c:numCache>
            </c:numRef>
          </c:val>
        </c:ser>
        <c:ser>
          <c:idx val="1"/>
          <c:order val="1"/>
          <c:tx>
            <c:v>V3</c:v>
          </c:tx>
          <c:spPr>
            <a:solidFill>
              <a:srgbClr val="008000"/>
            </a:solidFill>
          </c:spPr>
          <c:invertIfNegative val="0"/>
          <c:cat>
            <c:numRef>
              <c:f>Sheet1!$Y$8:$Y$11</c:f>
              <c:numCache>
                <c:formatCode>General</c:formatCode>
                <c:ptCount val="4"/>
              </c:numCache>
            </c:numRef>
          </c:cat>
          <c:val>
            <c:numRef>
              <c:f>Sheet1!$K$13:$K$16</c:f>
              <c:numCache>
                <c:formatCode>General</c:formatCode>
                <c:ptCount val="4"/>
                <c:pt idx="0">
                  <c:v>0.1</c:v>
                </c:pt>
                <c:pt idx="1">
                  <c:v>0.13</c:v>
                </c:pt>
                <c:pt idx="2">
                  <c:v>0.09</c:v>
                </c:pt>
                <c:pt idx="3">
                  <c:v>0.11</c:v>
                </c:pt>
              </c:numCache>
            </c:numRef>
          </c:val>
        </c:ser>
        <c:ser>
          <c:idx val="3"/>
          <c:order val="2"/>
          <c:tx>
            <c:v>V3_skeb</c:v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numRef>
              <c:f>Sheet1!$Y$8:$Y$11</c:f>
              <c:numCache>
                <c:formatCode>General</c:formatCode>
                <c:ptCount val="4"/>
              </c:numCache>
            </c:numRef>
          </c:cat>
          <c:val>
            <c:numRef>
              <c:f>Sheet1!$Q$13:$Q$16</c:f>
              <c:numCache>
                <c:formatCode>General</c:formatCode>
                <c:ptCount val="4"/>
                <c:pt idx="0">
                  <c:v>0.18</c:v>
                </c:pt>
                <c:pt idx="1">
                  <c:v>0.28</c:v>
                </c:pt>
                <c:pt idx="2">
                  <c:v>0.26</c:v>
                </c:pt>
                <c:pt idx="3">
                  <c:v>0.26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5493736"/>
        <c:axId val="2115496584"/>
      </c:barChart>
      <c:catAx>
        <c:axId val="2115493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115496584"/>
        <c:crosses val="autoZero"/>
        <c:auto val="1"/>
        <c:lblAlgn val="ctr"/>
        <c:lblOffset val="100"/>
        <c:noMultiLvlLbl val="0"/>
      </c:catAx>
      <c:valAx>
        <c:axId val="211549658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154937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CRPSS U10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ctrl</c:v>
          </c:tx>
          <c:spPr>
            <a:solidFill>
              <a:srgbClr val="FF0000"/>
            </a:solidFill>
          </c:spPr>
          <c:invertIfNegative val="0"/>
          <c:cat>
            <c:numRef>
              <c:f>Sheet1!$Y$24:$Y$27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Sheet1!$E$23:$E$26</c:f>
              <c:numCache>
                <c:formatCode>General</c:formatCode>
                <c:ptCount val="4"/>
                <c:pt idx="0">
                  <c:v>0.14</c:v>
                </c:pt>
                <c:pt idx="1">
                  <c:v>0.16</c:v>
                </c:pt>
                <c:pt idx="2">
                  <c:v>0.16</c:v>
                </c:pt>
                <c:pt idx="3">
                  <c:v>0.17</c:v>
                </c:pt>
              </c:numCache>
            </c:numRef>
          </c:val>
        </c:ser>
        <c:ser>
          <c:idx val="1"/>
          <c:order val="1"/>
          <c:tx>
            <c:v>V3</c:v>
          </c:tx>
          <c:spPr>
            <a:solidFill>
              <a:srgbClr val="008000"/>
            </a:solidFill>
          </c:spPr>
          <c:invertIfNegative val="0"/>
          <c:cat>
            <c:numRef>
              <c:f>Sheet1!$Y$24:$Y$27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Sheet1!$K$23:$K$26</c:f>
              <c:numCache>
                <c:formatCode>General</c:formatCode>
                <c:ptCount val="4"/>
                <c:pt idx="0">
                  <c:v>0.12</c:v>
                </c:pt>
                <c:pt idx="1">
                  <c:v>0.13</c:v>
                </c:pt>
                <c:pt idx="2">
                  <c:v>0.14</c:v>
                </c:pt>
                <c:pt idx="3">
                  <c:v>0.16</c:v>
                </c:pt>
              </c:numCache>
            </c:numRef>
          </c:val>
        </c:ser>
        <c:ser>
          <c:idx val="2"/>
          <c:order val="2"/>
          <c:tx>
            <c:v>V3_skebs</c:v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numRef>
              <c:f>Sheet1!$Y$24:$Y$27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Sheet1!$Q$23:$Q$26</c:f>
              <c:numCache>
                <c:formatCode>General</c:formatCode>
                <c:ptCount val="4"/>
                <c:pt idx="0">
                  <c:v>0.19</c:v>
                </c:pt>
                <c:pt idx="1">
                  <c:v>0.21</c:v>
                </c:pt>
                <c:pt idx="2">
                  <c:v>0.24</c:v>
                </c:pt>
                <c:pt idx="3">
                  <c:v>0.26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3552264"/>
        <c:axId val="2113555240"/>
      </c:barChart>
      <c:catAx>
        <c:axId val="2113552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113555240"/>
        <c:crosses val="autoZero"/>
        <c:auto val="1"/>
        <c:lblAlgn val="ctr"/>
        <c:lblOffset val="100"/>
        <c:noMultiLvlLbl val="0"/>
      </c:catAx>
      <c:valAx>
        <c:axId val="211355524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1355226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CRPSS T850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ctrl</c:v>
          </c:tx>
          <c:spPr>
            <a:solidFill>
              <a:srgbClr val="FF0000"/>
            </a:solidFill>
          </c:spPr>
          <c:invertIfNegative val="0"/>
          <c:cat>
            <c:numRef>
              <c:f>Sheet1!$Y$24:$Y$27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Sheet1!$E$8:$E$11</c:f>
              <c:numCache>
                <c:formatCode>General</c:formatCode>
                <c:ptCount val="4"/>
                <c:pt idx="0">
                  <c:v>0.15</c:v>
                </c:pt>
                <c:pt idx="1">
                  <c:v>0.17</c:v>
                </c:pt>
                <c:pt idx="2">
                  <c:v>0.18</c:v>
                </c:pt>
                <c:pt idx="3">
                  <c:v>0.17</c:v>
                </c:pt>
              </c:numCache>
            </c:numRef>
          </c:val>
        </c:ser>
        <c:ser>
          <c:idx val="1"/>
          <c:order val="1"/>
          <c:tx>
            <c:v>V3</c:v>
          </c:tx>
          <c:spPr>
            <a:solidFill>
              <a:srgbClr val="008000"/>
            </a:solidFill>
          </c:spPr>
          <c:invertIfNegative val="0"/>
          <c:cat>
            <c:numRef>
              <c:f>Sheet1!$Y$24:$Y$27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Sheet1!$K$8:$K$11</c:f>
              <c:numCache>
                <c:formatCode>General</c:formatCode>
                <c:ptCount val="4"/>
                <c:pt idx="0">
                  <c:v>0.11</c:v>
                </c:pt>
                <c:pt idx="1">
                  <c:v>0.1</c:v>
                </c:pt>
                <c:pt idx="2">
                  <c:v>0.12</c:v>
                </c:pt>
                <c:pt idx="3">
                  <c:v>0.12</c:v>
                </c:pt>
              </c:numCache>
            </c:numRef>
          </c:val>
        </c:ser>
        <c:ser>
          <c:idx val="2"/>
          <c:order val="2"/>
          <c:tx>
            <c:v>V3_skebs</c:v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numRef>
              <c:f>Sheet1!$Y$24:$Y$27</c:f>
              <c:numCache>
                <c:formatCode>General</c:formatCode>
                <c:ptCount val="4"/>
                <c:pt idx="0">
                  <c:v>6.0</c:v>
                </c:pt>
                <c:pt idx="1">
                  <c:v>12.0</c:v>
                </c:pt>
                <c:pt idx="2">
                  <c:v>18.0</c:v>
                </c:pt>
                <c:pt idx="3">
                  <c:v>24.0</c:v>
                </c:pt>
              </c:numCache>
            </c:numRef>
          </c:cat>
          <c:val>
            <c:numRef>
              <c:f>Sheet1!$Q$8:$Q$11</c:f>
              <c:numCache>
                <c:formatCode>General</c:formatCode>
                <c:ptCount val="4"/>
                <c:pt idx="0">
                  <c:v>0.11</c:v>
                </c:pt>
                <c:pt idx="1">
                  <c:v>0.12</c:v>
                </c:pt>
                <c:pt idx="2">
                  <c:v>0.17</c:v>
                </c:pt>
                <c:pt idx="3">
                  <c:v>0.19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3598904"/>
        <c:axId val="2113601752"/>
      </c:barChart>
      <c:catAx>
        <c:axId val="2113598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113601752"/>
        <c:crosses val="autoZero"/>
        <c:auto val="1"/>
        <c:lblAlgn val="ctr"/>
        <c:lblOffset val="100"/>
        <c:noMultiLvlLbl val="0"/>
      </c:catAx>
      <c:valAx>
        <c:axId val="211360175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1359890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8E6CDD-5D6B-774B-A73C-BC07A83812F4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9ACC3D-4120-F14E-BF03-7F46AB8A76C0}">
      <dgm:prSet phldrT="[Text]"/>
      <dgm:spPr/>
      <dgm:t>
        <a:bodyPr/>
        <a:lstStyle/>
        <a:p>
          <a:r>
            <a:rPr lang="en-US" dirty="0" smtClean="0"/>
            <a:t>DTC</a:t>
          </a:r>
        </a:p>
        <a:p>
          <a:r>
            <a:rPr lang="en-US" dirty="0" smtClean="0"/>
            <a:t>NARRE</a:t>
          </a:r>
        </a:p>
        <a:p>
          <a:r>
            <a:rPr lang="en-US" dirty="0" smtClean="0"/>
            <a:t>Software Repository</a:t>
          </a:r>
        </a:p>
      </dgm:t>
    </dgm:pt>
    <dgm:pt modelId="{1968C637-7719-AE4A-A63C-E21BA56552C1}" type="parTrans" cxnId="{C9A92E25-0553-8945-95F0-6A247BB1A72F}">
      <dgm:prSet/>
      <dgm:spPr/>
      <dgm:t>
        <a:bodyPr/>
        <a:lstStyle/>
        <a:p>
          <a:endParaRPr lang="en-US"/>
        </a:p>
      </dgm:t>
    </dgm:pt>
    <dgm:pt modelId="{9392D6BA-C7D6-7D4A-8F11-15587AA9BC14}" type="sibTrans" cxnId="{C9A92E25-0553-8945-95F0-6A247BB1A72F}">
      <dgm:prSet/>
      <dgm:spPr/>
      <dgm:t>
        <a:bodyPr/>
        <a:lstStyle/>
        <a:p>
          <a:endParaRPr lang="en-US"/>
        </a:p>
      </dgm:t>
    </dgm:pt>
    <dgm:pt modelId="{EAD7EE03-05EA-F243-851C-52AD09E07D5D}">
      <dgm:prSet phldrT="[Text]" custT="1"/>
      <dgm:spPr/>
      <dgm:t>
        <a:bodyPr/>
        <a:lstStyle/>
        <a:p>
          <a:r>
            <a:rPr lang="en-US" sz="1600" dirty="0" smtClean="0"/>
            <a:t>DTC – Software Repositories</a:t>
          </a:r>
        </a:p>
        <a:p>
          <a:r>
            <a:rPr lang="en-US" sz="1600" dirty="0" smtClean="0"/>
            <a:t>GSI</a:t>
          </a:r>
        </a:p>
        <a:p>
          <a:r>
            <a:rPr lang="en-US" sz="1600" dirty="0" smtClean="0"/>
            <a:t>WPS</a:t>
          </a:r>
        </a:p>
        <a:p>
          <a:r>
            <a:rPr lang="en-US" sz="1600" dirty="0" smtClean="0"/>
            <a:t>NPS</a:t>
          </a:r>
          <a:endParaRPr lang="en-US" sz="1600" dirty="0" smtClean="0"/>
        </a:p>
        <a:p>
          <a:r>
            <a:rPr lang="en-US" sz="1600" dirty="0" smtClean="0"/>
            <a:t>WRF</a:t>
          </a:r>
        </a:p>
        <a:p>
          <a:r>
            <a:rPr lang="en-US" sz="1600" dirty="0" smtClean="0"/>
            <a:t>NEMS</a:t>
          </a:r>
          <a:endParaRPr lang="en-US" sz="1600" dirty="0" smtClean="0"/>
        </a:p>
        <a:p>
          <a:r>
            <a:rPr lang="en-US" sz="1600" dirty="0" smtClean="0"/>
            <a:t>UPP</a:t>
          </a:r>
        </a:p>
        <a:p>
          <a:r>
            <a:rPr lang="en-US" sz="1600" dirty="0" smtClean="0"/>
            <a:t> </a:t>
          </a:r>
        </a:p>
        <a:p>
          <a:endParaRPr lang="en-US" sz="1600" dirty="0"/>
        </a:p>
      </dgm:t>
    </dgm:pt>
    <dgm:pt modelId="{CADEC885-D9F8-334D-B72C-A391307FFD13}" type="parTrans" cxnId="{AAD18202-0FB6-A641-8F93-D74E0E1173D9}">
      <dgm:prSet/>
      <dgm:spPr/>
      <dgm:t>
        <a:bodyPr/>
        <a:lstStyle/>
        <a:p>
          <a:endParaRPr lang="en-US"/>
        </a:p>
      </dgm:t>
    </dgm:pt>
    <dgm:pt modelId="{C6B2225E-77BA-8B45-8244-24D8FEAEC944}" type="sibTrans" cxnId="{AAD18202-0FB6-A641-8F93-D74E0E1173D9}">
      <dgm:prSet/>
      <dgm:spPr/>
      <dgm:t>
        <a:bodyPr/>
        <a:lstStyle/>
        <a:p>
          <a:endParaRPr lang="en-US"/>
        </a:p>
      </dgm:t>
    </dgm:pt>
    <dgm:pt modelId="{436604BF-6664-3D4E-8F5D-A87DDA2D1C9A}">
      <dgm:prSet phldrT="[Text]"/>
      <dgm:spPr/>
      <dgm:t>
        <a:bodyPr/>
        <a:lstStyle/>
        <a:p>
          <a:r>
            <a:rPr lang="en-US" dirty="0" smtClean="0"/>
            <a:t>EMC – </a:t>
          </a:r>
          <a:r>
            <a:rPr lang="en-US" dirty="0" smtClean="0"/>
            <a:t>snapshot</a:t>
          </a:r>
          <a:endParaRPr lang="en-US" dirty="0" smtClean="0"/>
        </a:p>
        <a:p>
          <a:r>
            <a:rPr lang="en-US" dirty="0" smtClean="0"/>
            <a:t>SREFPP</a:t>
          </a:r>
          <a:endParaRPr lang="en-US" dirty="0" smtClean="0"/>
        </a:p>
      </dgm:t>
    </dgm:pt>
    <dgm:pt modelId="{82F7FCCF-F755-6842-8A33-115F12CF5175}" type="parTrans" cxnId="{EB2F3A32-47BF-864E-ACE4-8634DAE15972}">
      <dgm:prSet/>
      <dgm:spPr/>
      <dgm:t>
        <a:bodyPr/>
        <a:lstStyle/>
        <a:p>
          <a:endParaRPr lang="en-US"/>
        </a:p>
      </dgm:t>
    </dgm:pt>
    <dgm:pt modelId="{39A7FBF2-1AC2-9E4D-AF9F-7A645845049A}" type="sibTrans" cxnId="{EB2F3A32-47BF-864E-ACE4-8634DAE15972}">
      <dgm:prSet/>
      <dgm:spPr/>
      <dgm:t>
        <a:bodyPr/>
        <a:lstStyle/>
        <a:p>
          <a:endParaRPr lang="en-US"/>
        </a:p>
      </dgm:t>
    </dgm:pt>
    <dgm:pt modelId="{8BE96F0B-3450-E241-B44E-F2A156236329}" type="pres">
      <dgm:prSet presAssocID="{C48E6CDD-5D6B-774B-A73C-BC07A83812F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689061-52D9-6D41-AEA6-B7719C85FBA9}" type="pres">
      <dgm:prSet presAssocID="{139ACC3D-4120-F14E-BF03-7F46AB8A76C0}" presName="centerShape" presStyleLbl="node0" presStyleIdx="0" presStyleCnt="1"/>
      <dgm:spPr/>
      <dgm:t>
        <a:bodyPr/>
        <a:lstStyle/>
        <a:p>
          <a:endParaRPr lang="en-US"/>
        </a:p>
      </dgm:t>
    </dgm:pt>
    <dgm:pt modelId="{C9DAA762-5E32-4F42-873A-327E678B117C}" type="pres">
      <dgm:prSet presAssocID="{CADEC885-D9F8-334D-B72C-A391307FFD13}" presName="parTrans" presStyleLbl="bgSibTrans2D1" presStyleIdx="0" presStyleCnt="2" custLinFactNeighborX="13241" custLinFactNeighborY="-13028"/>
      <dgm:spPr/>
      <dgm:t>
        <a:bodyPr/>
        <a:lstStyle/>
        <a:p>
          <a:endParaRPr lang="en-US"/>
        </a:p>
      </dgm:t>
    </dgm:pt>
    <dgm:pt modelId="{423645CE-9DC5-D243-9E4D-7AD7BCC3F30F}" type="pres">
      <dgm:prSet presAssocID="{EAD7EE03-05EA-F243-851C-52AD09E07D5D}" presName="node" presStyleLbl="node1" presStyleIdx="0" presStyleCnt="2" custScaleY="152878" custRadScaleRad="122922" custRadScaleInc="-42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76E496-6D81-6E42-A799-4713B419DBEB}" type="pres">
      <dgm:prSet presAssocID="{82F7FCCF-F755-6842-8A33-115F12CF5175}" presName="parTrans" presStyleLbl="bgSibTrans2D1" presStyleIdx="1" presStyleCnt="2" custScaleX="113636"/>
      <dgm:spPr/>
      <dgm:t>
        <a:bodyPr/>
        <a:lstStyle/>
        <a:p>
          <a:endParaRPr lang="en-US"/>
        </a:p>
      </dgm:t>
    </dgm:pt>
    <dgm:pt modelId="{4C46BBD3-7FB7-A245-8313-BAB5C8BFA100}" type="pres">
      <dgm:prSet presAssocID="{436604BF-6664-3D4E-8F5D-A87DDA2D1C9A}" presName="node" presStyleLbl="node1" presStyleIdx="1" presStyleCnt="2" custRadScaleRad="112019" custRadScaleInc="-26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A92A3B8-E7DE-F642-82E5-EB42B07B7E70}" type="presOf" srcId="{CADEC885-D9F8-334D-B72C-A391307FFD13}" destId="{C9DAA762-5E32-4F42-873A-327E678B117C}" srcOrd="0" destOrd="0" presId="urn:microsoft.com/office/officeart/2005/8/layout/radial4"/>
    <dgm:cxn modelId="{AAD18202-0FB6-A641-8F93-D74E0E1173D9}" srcId="{139ACC3D-4120-F14E-BF03-7F46AB8A76C0}" destId="{EAD7EE03-05EA-F243-851C-52AD09E07D5D}" srcOrd="0" destOrd="0" parTransId="{CADEC885-D9F8-334D-B72C-A391307FFD13}" sibTransId="{C6B2225E-77BA-8B45-8244-24D8FEAEC944}"/>
    <dgm:cxn modelId="{8FB5B87A-C261-8A4F-A0C0-33DAEF26DFE0}" type="presOf" srcId="{436604BF-6664-3D4E-8F5D-A87DDA2D1C9A}" destId="{4C46BBD3-7FB7-A245-8313-BAB5C8BFA100}" srcOrd="0" destOrd="0" presId="urn:microsoft.com/office/officeart/2005/8/layout/radial4"/>
    <dgm:cxn modelId="{209FE858-4393-6345-8C9E-32FF22047F2A}" type="presOf" srcId="{EAD7EE03-05EA-F243-851C-52AD09E07D5D}" destId="{423645CE-9DC5-D243-9E4D-7AD7BCC3F30F}" srcOrd="0" destOrd="0" presId="urn:microsoft.com/office/officeart/2005/8/layout/radial4"/>
    <dgm:cxn modelId="{EB2F3A32-47BF-864E-ACE4-8634DAE15972}" srcId="{139ACC3D-4120-F14E-BF03-7F46AB8A76C0}" destId="{436604BF-6664-3D4E-8F5D-A87DDA2D1C9A}" srcOrd="1" destOrd="0" parTransId="{82F7FCCF-F755-6842-8A33-115F12CF5175}" sibTransId="{39A7FBF2-1AC2-9E4D-AF9F-7A645845049A}"/>
    <dgm:cxn modelId="{C9A92E25-0553-8945-95F0-6A247BB1A72F}" srcId="{C48E6CDD-5D6B-774B-A73C-BC07A83812F4}" destId="{139ACC3D-4120-F14E-BF03-7F46AB8A76C0}" srcOrd="0" destOrd="0" parTransId="{1968C637-7719-AE4A-A63C-E21BA56552C1}" sibTransId="{9392D6BA-C7D6-7D4A-8F11-15587AA9BC14}"/>
    <dgm:cxn modelId="{04624C84-1F97-8246-98BD-8E342F70F8A0}" type="presOf" srcId="{139ACC3D-4120-F14E-BF03-7F46AB8A76C0}" destId="{50689061-52D9-6D41-AEA6-B7719C85FBA9}" srcOrd="0" destOrd="0" presId="urn:microsoft.com/office/officeart/2005/8/layout/radial4"/>
    <dgm:cxn modelId="{0F6EA419-8961-FA48-8742-DF58D5800934}" type="presOf" srcId="{82F7FCCF-F755-6842-8A33-115F12CF5175}" destId="{6C76E496-6D81-6E42-A799-4713B419DBEB}" srcOrd="0" destOrd="0" presId="urn:microsoft.com/office/officeart/2005/8/layout/radial4"/>
    <dgm:cxn modelId="{0FDE66A8-D648-3148-937D-EC8F105B0672}" type="presOf" srcId="{C48E6CDD-5D6B-774B-A73C-BC07A83812F4}" destId="{8BE96F0B-3450-E241-B44E-F2A156236329}" srcOrd="0" destOrd="0" presId="urn:microsoft.com/office/officeart/2005/8/layout/radial4"/>
    <dgm:cxn modelId="{4E618CF1-48EB-324E-93A6-59B77D40EEB8}" type="presParOf" srcId="{8BE96F0B-3450-E241-B44E-F2A156236329}" destId="{50689061-52D9-6D41-AEA6-B7719C85FBA9}" srcOrd="0" destOrd="0" presId="urn:microsoft.com/office/officeart/2005/8/layout/radial4"/>
    <dgm:cxn modelId="{8D87F5C6-2E3E-3444-973E-0E4202EAEF5A}" type="presParOf" srcId="{8BE96F0B-3450-E241-B44E-F2A156236329}" destId="{C9DAA762-5E32-4F42-873A-327E678B117C}" srcOrd="1" destOrd="0" presId="urn:microsoft.com/office/officeart/2005/8/layout/radial4"/>
    <dgm:cxn modelId="{30E2836C-80C1-154E-B437-95DA6FFFC792}" type="presParOf" srcId="{8BE96F0B-3450-E241-B44E-F2A156236329}" destId="{423645CE-9DC5-D243-9E4D-7AD7BCC3F30F}" srcOrd="2" destOrd="0" presId="urn:microsoft.com/office/officeart/2005/8/layout/radial4"/>
    <dgm:cxn modelId="{52788FEC-C8D8-1A43-91C2-C60D2B807479}" type="presParOf" srcId="{8BE96F0B-3450-E241-B44E-F2A156236329}" destId="{6C76E496-6D81-6E42-A799-4713B419DBEB}" srcOrd="3" destOrd="0" presId="urn:microsoft.com/office/officeart/2005/8/layout/radial4"/>
    <dgm:cxn modelId="{F7EE0A54-04D1-A342-B852-ACDEA83C9618}" type="presParOf" srcId="{8BE96F0B-3450-E241-B44E-F2A156236329}" destId="{4C46BBD3-7FB7-A245-8313-BAB5C8BFA100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689061-52D9-6D41-AEA6-B7719C85FBA9}">
      <dsp:nvSpPr>
        <dsp:cNvPr id="0" name=""/>
        <dsp:cNvSpPr/>
      </dsp:nvSpPr>
      <dsp:spPr>
        <a:xfrm>
          <a:off x="1964293" y="1468739"/>
          <a:ext cx="1811813" cy="1811813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2000"/>
                <a:satMod val="160000"/>
              </a:schemeClr>
              <a:schemeClr val="accent1">
                <a:hueOff val="0"/>
                <a:satOff val="0"/>
                <a:lumOff val="0"/>
                <a:alphaOff val="0"/>
                <a:shade val="45000"/>
                <a:satMod val="100000"/>
              </a:schemeClr>
            </a:duotone>
          </a:blip>
          <a:tile tx="0" ty="0" sx="65000" sy="65000" flip="none" algn="ctr"/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DTC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NARRE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Software Repository</a:t>
          </a:r>
        </a:p>
      </dsp:txBody>
      <dsp:txXfrm>
        <a:off x="2229627" y="1734073"/>
        <a:ext cx="1281145" cy="1281145"/>
      </dsp:txXfrm>
    </dsp:sp>
    <dsp:sp modelId="{C9DAA762-5E32-4F42-873A-327E678B117C}">
      <dsp:nvSpPr>
        <dsp:cNvPr id="0" name=""/>
        <dsp:cNvSpPr/>
      </dsp:nvSpPr>
      <dsp:spPr>
        <a:xfrm rot="12894394">
          <a:off x="922576" y="1064561"/>
          <a:ext cx="1459602" cy="516366"/>
        </a:xfrm>
        <a:prstGeom prst="lef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22000"/>
                <a:satMod val="16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00000"/>
              </a:schemeClr>
            </a:duotone>
          </a:blip>
          <a:tile tx="0" ty="0" sx="65000" sy="65000" flip="none" algn="ctr"/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3645CE-9DC5-D243-9E4D-7AD7BCC3F30F}">
      <dsp:nvSpPr>
        <dsp:cNvPr id="0" name=""/>
        <dsp:cNvSpPr/>
      </dsp:nvSpPr>
      <dsp:spPr>
        <a:xfrm>
          <a:off x="0" y="-80153"/>
          <a:ext cx="1721223" cy="210509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2000"/>
                <a:satMod val="160000"/>
              </a:schemeClr>
              <a:schemeClr val="accent1">
                <a:hueOff val="0"/>
                <a:satOff val="0"/>
                <a:lumOff val="0"/>
                <a:alphaOff val="0"/>
                <a:shade val="45000"/>
                <a:satMod val="100000"/>
              </a:schemeClr>
            </a:duotone>
          </a:blip>
          <a:tile tx="0" ty="0" sx="65000" sy="65000" flip="none" algn="ctr"/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DTC – Software Repositories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GSI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WPS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NPS</a:t>
          </a:r>
          <a:endParaRPr lang="en-US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WRF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NEMS</a:t>
          </a:r>
          <a:endParaRPr lang="en-US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UPP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50413" y="-29740"/>
        <a:ext cx="1620397" cy="2004271"/>
      </dsp:txXfrm>
    </dsp:sp>
    <dsp:sp modelId="{6C76E496-6D81-6E42-A799-4713B419DBEB}">
      <dsp:nvSpPr>
        <dsp:cNvPr id="0" name=""/>
        <dsp:cNvSpPr/>
      </dsp:nvSpPr>
      <dsp:spPr>
        <a:xfrm rot="19225150">
          <a:off x="3346579" y="967370"/>
          <a:ext cx="1827160" cy="516366"/>
        </a:xfrm>
        <a:prstGeom prst="lef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22000"/>
                <a:satMod val="16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00000"/>
              </a:schemeClr>
            </a:duotone>
          </a:blip>
          <a:tile tx="0" ty="0" sx="65000" sy="65000" flip="none" algn="ctr"/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46BBD3-7FB7-A245-8313-BAB5C8BFA100}">
      <dsp:nvSpPr>
        <dsp:cNvPr id="0" name=""/>
        <dsp:cNvSpPr/>
      </dsp:nvSpPr>
      <dsp:spPr>
        <a:xfrm>
          <a:off x="4019176" y="24812"/>
          <a:ext cx="1721223" cy="137697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2000"/>
                <a:satMod val="160000"/>
              </a:schemeClr>
              <a:schemeClr val="accent1">
                <a:hueOff val="0"/>
                <a:satOff val="0"/>
                <a:lumOff val="0"/>
                <a:alphaOff val="0"/>
                <a:shade val="45000"/>
                <a:satMod val="100000"/>
              </a:schemeClr>
            </a:duotone>
          </a:blip>
          <a:tile tx="0" ty="0" sx="65000" sy="65000" flip="none" algn="ctr"/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EMC – </a:t>
          </a:r>
          <a:r>
            <a:rPr lang="en-US" sz="2500" kern="1200" dirty="0" smtClean="0"/>
            <a:t>snapshot</a:t>
          </a:r>
          <a:endParaRPr lang="en-US" sz="2500" kern="1200" dirty="0" smtClean="0"/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SREFPP</a:t>
          </a:r>
          <a:endParaRPr lang="en-US" sz="2500" kern="1200" dirty="0" smtClean="0"/>
        </a:p>
      </dsp:txBody>
      <dsp:txXfrm>
        <a:off x="4059506" y="65142"/>
        <a:ext cx="1640563" cy="12963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DA124-AF56-454E-9830-C40BDE9DFF4B}" type="datetimeFigureOut">
              <a:rPr lang="en-US" smtClean="0"/>
              <a:t>8/24/15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8BB7E-584D-472B-878A-0D105455BB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1278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D92EA-C28B-4061-A385-B393EF958A7B}" type="datetimeFigureOut">
              <a:rPr lang="en-US" smtClean="0"/>
              <a:pPr/>
              <a:t>8/24/15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DFDE0-7E87-4D0C-A795-403F4C50FD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169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something on MMET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FDE0-7E87-4D0C-A795-403F4C50FDD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733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FDE0-7E87-4D0C-A795-403F4C50FDD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332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FDE0-7E87-4D0C-A795-403F4C50FDD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202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EA8BC-1C77-2A41-85EF-1681AE3D2F98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FDE0-7E87-4D0C-A795-403F4C50FDD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651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FDE0-7E87-4D0C-A795-403F4C50FDD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651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C2536-4312-DF4F-9E82-7E061EFC148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62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FDE0-7E87-4D0C-A795-403F4C50FDD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778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FDE0-7E87-4D0C-A795-403F4C50FDD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778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FC0F1-EC24-4432-B289-C84979F25F9E}" type="datetime1">
              <a:rPr lang="en-US" smtClean="0"/>
              <a:t>8/24/15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F5459D80-F6AF-4590-8E73-2F013678F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C994-0A6C-442B-B1E8-29692C02BFDE}" type="datetime1">
              <a:rPr lang="en-US" smtClean="0"/>
              <a:t>8/24/15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5605-BF30-4922-BD99-84E52AD06C01}" type="datetime1">
              <a:rPr lang="en-US" smtClean="0"/>
              <a:t>8/24/15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4E752-8AFE-4EE0-9EB8-23DBE8C89BEA}" type="datetime1">
              <a:rPr lang="en-US" smtClean="0"/>
              <a:t>8/24/15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02C87-4C55-46FE-A09C-C9C3AD0478B5}" type="datetime1">
              <a:rPr lang="en-US" smtClean="0"/>
              <a:t>8/24/15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964C-7DF5-41B9-8369-BEBE11B01755}" type="datetime1">
              <a:rPr lang="en-US" smtClean="0"/>
              <a:t>8/24/15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EB158-F1B8-4A88-BA73-4943DC08790D}" type="datetime1">
              <a:rPr lang="en-US" smtClean="0"/>
              <a:t>8/24/15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BF6C-C475-45B3-ADA7-2B96635AC086}" type="datetime1">
              <a:rPr lang="en-US" smtClean="0"/>
              <a:t>8/24/15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0072-AE5C-4382-BAC4-283537FFB9AE}" type="datetime1">
              <a:rPr lang="en-US" smtClean="0"/>
              <a:t>8/24/15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8E88-7F3D-40D6-8024-9F0FB1494031}" type="datetime1">
              <a:rPr lang="en-US" smtClean="0"/>
              <a:t>8/24/15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F8654-EC80-4518-97C6-FA8FE100A49F}" type="datetime1">
              <a:rPr lang="en-US" smtClean="0"/>
              <a:t>8/24/15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6E5AF85-D770-4CA5-A2CE-CE46861BC624}" type="datetime1">
              <a:rPr lang="en-US" smtClean="0"/>
              <a:t>8/24/15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5459D80-F6AF-4590-8E73-2F013678FE4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chart" Target="../charts/chart3.xml"/><Relationship Id="rId6" Type="http://schemas.openxmlformats.org/officeDocument/2006/relationships/chart" Target="../charts/chart4.xml"/><Relationship Id="rId7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4" Type="http://schemas.openxmlformats.org/officeDocument/2006/relationships/chart" Target="../charts/chart8.xml"/><Relationship Id="rId5" Type="http://schemas.openxmlformats.org/officeDocument/2006/relationships/chart" Target="../charts/chart9.xml"/><Relationship Id="rId6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vn-dtc-narre.cgd.ucar.edu" TargetMode="External"/><Relationship Id="rId4" Type="http://schemas.openxmlformats.org/officeDocument/2006/relationships/hyperlink" Target="https://wiki,ucar.edu/display/DTC/NARRE" TargetMode="External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Isidora Jankov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Ensemble Task</a:t>
            </a:r>
            <a:endParaRPr lang="en-US" dirty="0"/>
          </a:p>
        </p:txBody>
      </p:sp>
      <p:pic>
        <p:nvPicPr>
          <p:cNvPr id="5" name="Picture 4" descr="dtc_wordmark_pms2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81713"/>
            <a:ext cx="28956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162381" y="3886200"/>
            <a:ext cx="48192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External collaborators:</a:t>
            </a:r>
          </a:p>
          <a:p>
            <a:pPr algn="ctr"/>
            <a:r>
              <a:rPr lang="en-US" dirty="0" smtClean="0"/>
              <a:t>NOAA Environmental Modeling Center</a:t>
            </a:r>
          </a:p>
          <a:p>
            <a:pPr algn="ctr"/>
            <a:r>
              <a:rPr lang="en-US" dirty="0"/>
              <a:t>NCAR </a:t>
            </a:r>
            <a:r>
              <a:rPr lang="en-US" dirty="0" err="1"/>
              <a:t>Mesoscale</a:t>
            </a:r>
            <a:r>
              <a:rPr lang="en-US" dirty="0"/>
              <a:t> and </a:t>
            </a:r>
            <a:r>
              <a:rPr lang="en-US" dirty="0" err="1"/>
              <a:t>Microscale</a:t>
            </a:r>
            <a:r>
              <a:rPr lang="en-US" dirty="0"/>
              <a:t> Meteorology Division</a:t>
            </a:r>
          </a:p>
          <a:p>
            <a:pPr algn="ctr"/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28600" y="609600"/>
            <a:ext cx="8610600" cy="4419600"/>
          </a:xfrm>
          <a:prstGeom prst="rect">
            <a:avLst/>
          </a:prstGeom>
          <a:solidFill>
            <a:schemeClr val="accent3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81000" y="3048000"/>
            <a:ext cx="3048000" cy="1828800"/>
          </a:xfrm>
          <a:prstGeom prst="rect">
            <a:avLst/>
          </a:prstGeom>
          <a:solidFill>
            <a:schemeClr val="accent6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905000" y="762000"/>
            <a:ext cx="3124200" cy="2133600"/>
          </a:xfrm>
          <a:prstGeom prst="rect">
            <a:avLst/>
          </a:prstGeom>
          <a:solidFill>
            <a:schemeClr val="accent6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tc_wordmark_pms20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81713"/>
            <a:ext cx="28956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49640" y="6263640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533400" y="0"/>
            <a:ext cx="7772400" cy="609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NARRE Data Flow </a:t>
            </a:r>
            <a:endParaRPr lang="en-US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Multidocument 5"/>
          <p:cNvSpPr/>
          <p:nvPr/>
        </p:nvSpPr>
        <p:spPr>
          <a:xfrm>
            <a:off x="457200" y="990600"/>
            <a:ext cx="1066800" cy="1600200"/>
          </a:xfrm>
          <a:prstGeom prst="flowChartMultidocumen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GSI</a:t>
            </a:r>
          </a:p>
          <a:p>
            <a:pPr algn="ctr"/>
            <a:r>
              <a:rPr lang="en-US" dirty="0" smtClean="0"/>
              <a:t>WPS</a:t>
            </a:r>
          </a:p>
          <a:p>
            <a:pPr algn="ctr"/>
            <a:r>
              <a:rPr lang="en-US" dirty="0" smtClean="0"/>
              <a:t>WRF</a:t>
            </a:r>
          </a:p>
          <a:p>
            <a:pPr algn="ctr"/>
            <a:r>
              <a:rPr lang="en-US" dirty="0" smtClean="0"/>
              <a:t>UPP</a:t>
            </a:r>
          </a:p>
          <a:p>
            <a:pPr algn="ctr"/>
            <a:endParaRPr lang="en-US" dirty="0"/>
          </a:p>
        </p:txBody>
      </p:sp>
      <p:sp>
        <p:nvSpPr>
          <p:cNvPr id="9" name="Magnetic Disk 8"/>
          <p:cNvSpPr/>
          <p:nvPr/>
        </p:nvSpPr>
        <p:spPr>
          <a:xfrm>
            <a:off x="2057400" y="1600200"/>
            <a:ext cx="1219200" cy="838200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RAP</a:t>
            </a:r>
          </a:p>
          <a:p>
            <a:pPr algn="ctr"/>
            <a:r>
              <a:rPr lang="en-US" dirty="0" smtClean="0"/>
              <a:t>4-members </a:t>
            </a:r>
            <a:endParaRPr lang="en-US" dirty="0"/>
          </a:p>
        </p:txBody>
      </p:sp>
      <p:sp>
        <p:nvSpPr>
          <p:cNvPr id="13" name="Notched Right Arrow 12"/>
          <p:cNvSpPr/>
          <p:nvPr/>
        </p:nvSpPr>
        <p:spPr>
          <a:xfrm rot="1932786" flipV="1">
            <a:off x="3138519" y="3035759"/>
            <a:ext cx="762000" cy="228600"/>
          </a:xfrm>
          <a:prstGeom prst="notchedRightArrow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agnetic Disk 18"/>
          <p:cNvSpPr/>
          <p:nvPr/>
        </p:nvSpPr>
        <p:spPr>
          <a:xfrm>
            <a:off x="2057400" y="3276600"/>
            <a:ext cx="1219200" cy="838200"/>
          </a:xfrm>
          <a:prstGeom prst="flowChartMagneticDisk">
            <a:avLst/>
          </a:prstGeom>
          <a:pattFill prst="ltVert">
            <a:fgClr>
              <a:schemeClr val="accent1"/>
            </a:fgClr>
            <a:bgClr>
              <a:schemeClr val="tx2">
                <a:lumMod val="40000"/>
                <a:lumOff val="60000"/>
              </a:schemeClr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NAM RR</a:t>
            </a:r>
          </a:p>
          <a:p>
            <a:pPr algn="ctr"/>
            <a:r>
              <a:rPr lang="en-US" dirty="0" smtClean="0"/>
              <a:t>4-members </a:t>
            </a:r>
            <a:endParaRPr lang="en-US" dirty="0"/>
          </a:p>
        </p:txBody>
      </p:sp>
      <p:sp>
        <p:nvSpPr>
          <p:cNvPr id="23" name="Plus 22"/>
          <p:cNvSpPr/>
          <p:nvPr/>
        </p:nvSpPr>
        <p:spPr>
          <a:xfrm>
            <a:off x="2362200" y="2590800"/>
            <a:ext cx="533400" cy="533400"/>
          </a:xfrm>
          <a:prstGeom prst="mathPlus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ultidocument 25"/>
          <p:cNvSpPr/>
          <p:nvPr/>
        </p:nvSpPr>
        <p:spPr>
          <a:xfrm>
            <a:off x="533400" y="3124200"/>
            <a:ext cx="1066800" cy="1600200"/>
          </a:xfrm>
          <a:prstGeom prst="flowChartMultidocument">
            <a:avLst/>
          </a:prstGeom>
          <a:pattFill prst="ltVert">
            <a:fgClr>
              <a:schemeClr val="accent1"/>
            </a:fgClr>
            <a:bgClr>
              <a:schemeClr val="tx2">
                <a:lumMod val="40000"/>
                <a:lumOff val="60000"/>
              </a:schemeClr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GSI</a:t>
            </a:r>
          </a:p>
          <a:p>
            <a:pPr algn="ctr"/>
            <a:r>
              <a:rPr lang="en-US" dirty="0" smtClean="0"/>
              <a:t>NPS</a:t>
            </a:r>
          </a:p>
          <a:p>
            <a:pPr algn="ctr"/>
            <a:r>
              <a:rPr lang="en-US" dirty="0" smtClean="0"/>
              <a:t>NAMRR</a:t>
            </a:r>
          </a:p>
          <a:p>
            <a:pPr algn="ctr"/>
            <a:r>
              <a:rPr lang="en-US" dirty="0" smtClean="0"/>
              <a:t>UPP</a:t>
            </a:r>
          </a:p>
          <a:p>
            <a:pPr algn="ctr"/>
            <a:endParaRPr lang="en-US" dirty="0"/>
          </a:p>
        </p:txBody>
      </p:sp>
      <p:sp>
        <p:nvSpPr>
          <p:cNvPr id="31" name="Curved Up Arrow 30"/>
          <p:cNvSpPr/>
          <p:nvPr/>
        </p:nvSpPr>
        <p:spPr>
          <a:xfrm>
            <a:off x="1524000" y="4114800"/>
            <a:ext cx="1371600" cy="533400"/>
          </a:xfrm>
          <a:prstGeom prst="curvedUpArrow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Curved Up Arrow 31"/>
          <p:cNvSpPr/>
          <p:nvPr/>
        </p:nvSpPr>
        <p:spPr>
          <a:xfrm flipV="1">
            <a:off x="1524000" y="1066800"/>
            <a:ext cx="1219200" cy="457200"/>
          </a:xfrm>
          <a:prstGeom prst="curvedUpArrow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Notched Right Arrow 33"/>
          <p:cNvSpPr/>
          <p:nvPr/>
        </p:nvSpPr>
        <p:spPr>
          <a:xfrm>
            <a:off x="5029200" y="1981200"/>
            <a:ext cx="570668" cy="228599"/>
          </a:xfrm>
          <a:prstGeom prst="notchedRightArrow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Notched Right Arrow 35"/>
          <p:cNvSpPr/>
          <p:nvPr/>
        </p:nvSpPr>
        <p:spPr>
          <a:xfrm rot="19181473" flipV="1">
            <a:off x="3107680" y="2429133"/>
            <a:ext cx="762000" cy="228600"/>
          </a:xfrm>
          <a:prstGeom prst="notchedRightArrow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ultidocument 37"/>
          <p:cNvSpPr/>
          <p:nvPr/>
        </p:nvSpPr>
        <p:spPr>
          <a:xfrm>
            <a:off x="3810000" y="3429000"/>
            <a:ext cx="1143000" cy="914400"/>
          </a:xfrm>
          <a:prstGeom prst="flowChartMultidocument">
            <a:avLst/>
          </a:prstGeom>
          <a:pattFill prst="ltVert">
            <a:fgClr>
              <a:schemeClr val="accent1"/>
            </a:fgClr>
            <a:bgClr>
              <a:schemeClr val="tx2">
                <a:lumMod val="40000"/>
                <a:lumOff val="60000"/>
              </a:schemeClr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45720" rtlCol="0" anchor="t" anchorCtr="0"/>
          <a:lstStyle/>
          <a:p>
            <a:pPr algn="ctr"/>
            <a:r>
              <a:rPr lang="en-US" dirty="0" smtClean="0"/>
              <a:t>MET</a:t>
            </a:r>
            <a:endParaRPr lang="en-US" dirty="0" smtClean="0"/>
          </a:p>
        </p:txBody>
      </p:sp>
      <p:sp>
        <p:nvSpPr>
          <p:cNvPr id="39" name="Multidocument 38"/>
          <p:cNvSpPr/>
          <p:nvPr/>
        </p:nvSpPr>
        <p:spPr>
          <a:xfrm>
            <a:off x="3810000" y="1371600"/>
            <a:ext cx="1066800" cy="838200"/>
          </a:xfrm>
          <a:prstGeom prst="flowChartMultidocumen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SREFPP</a:t>
            </a:r>
          </a:p>
          <a:p>
            <a:pPr algn="ctr"/>
            <a:endParaRPr lang="en-US" dirty="0"/>
          </a:p>
        </p:txBody>
      </p:sp>
      <p:sp>
        <p:nvSpPr>
          <p:cNvPr id="40" name="Notched Right Arrow 39"/>
          <p:cNvSpPr/>
          <p:nvPr/>
        </p:nvSpPr>
        <p:spPr>
          <a:xfrm>
            <a:off x="5105400" y="3505200"/>
            <a:ext cx="570668" cy="228599"/>
          </a:xfrm>
          <a:prstGeom prst="notchedRightArrow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Magnetic Disk 41"/>
          <p:cNvSpPr/>
          <p:nvPr/>
        </p:nvSpPr>
        <p:spPr>
          <a:xfrm>
            <a:off x="6019800" y="3276600"/>
            <a:ext cx="1219200" cy="838200"/>
          </a:xfrm>
          <a:prstGeom prst="flowChartMagneticDisk">
            <a:avLst/>
          </a:prstGeom>
          <a:pattFill prst="ltVert">
            <a:fgClr>
              <a:schemeClr val="accent1"/>
            </a:fgClr>
            <a:bgClr>
              <a:schemeClr val="tx2">
                <a:lumMod val="40000"/>
                <a:lumOff val="60000"/>
              </a:schemeClr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Verification</a:t>
            </a:r>
          </a:p>
          <a:p>
            <a:pPr algn="ctr"/>
            <a:r>
              <a:rPr lang="en-US" dirty="0" smtClean="0"/>
              <a:t>products </a:t>
            </a:r>
            <a:endParaRPr lang="en-US" dirty="0"/>
          </a:p>
        </p:txBody>
      </p:sp>
      <p:pic>
        <p:nvPicPr>
          <p:cNvPr id="27" name="Picture 26" descr="dbrowse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219200"/>
            <a:ext cx="1172208" cy="838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90600" y="5152072"/>
            <a:ext cx="7391400" cy="1477328"/>
          </a:xfrm>
          <a:prstGeom prst="rect">
            <a:avLst/>
          </a:prstGeom>
          <a:solidFill>
            <a:schemeClr val="accent3">
              <a:alpha val="21000"/>
            </a:schemeClr>
          </a:solidFill>
          <a:ln w="19050" cmpd="sng"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RAP workflow ported to Zeus. </a:t>
            </a:r>
            <a:r>
              <a:rPr lang="en-US" dirty="0" err="1" smtClean="0"/>
              <a:t>Theia</a:t>
            </a:r>
            <a:r>
              <a:rPr lang="en-US" dirty="0" smtClean="0"/>
              <a:t> and Jet, needs to be tested on Yellowstone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NAMRR cycling tested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SREFPP needs to be added to </a:t>
            </a:r>
            <a:r>
              <a:rPr lang="en-US" dirty="0" err="1" smtClean="0"/>
              <a:t>rocoto</a:t>
            </a:r>
            <a:r>
              <a:rPr lang="en-US" dirty="0" smtClean="0"/>
              <a:t> workflow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SREFPP needs to be tested with all 8 members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MET/MODE will be added next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67400" y="838200"/>
            <a:ext cx="1769497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17375E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Ensemble products</a:t>
            </a:r>
            <a:endParaRPr lang="en-US" dirty="0"/>
          </a:p>
        </p:txBody>
      </p:sp>
      <p:pic>
        <p:nvPicPr>
          <p:cNvPr id="3" name="Picture 2" descr="dbrowse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447800"/>
            <a:ext cx="1281953" cy="990600"/>
          </a:xfrm>
          <a:prstGeom prst="rect">
            <a:avLst/>
          </a:prstGeom>
        </p:spPr>
      </p:pic>
      <p:pic>
        <p:nvPicPr>
          <p:cNvPr id="5" name="Picture 4" descr="dbrowse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828800"/>
            <a:ext cx="1143000" cy="88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6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EN2: Testing of </a:t>
            </a:r>
            <a:r>
              <a:rPr lang="en-US" sz="3600" dirty="0"/>
              <a:t>s</a:t>
            </a:r>
            <a:r>
              <a:rPr lang="en-US" sz="3600" dirty="0" smtClean="0"/>
              <a:t>tochastic physics for use in NARRE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0"/>
            <a:ext cx="7772400" cy="4572000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Regional RAP model simulations </a:t>
            </a:r>
          </a:p>
          <a:p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14 day period 15-31 May, 2013, 24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</a:rPr>
              <a:t>hr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 simulations</a:t>
            </a:r>
          </a:p>
          <a:p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12Z initialization</a:t>
            </a:r>
          </a:p>
          <a:p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Focus on convective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</a:rPr>
              <a:t>Grell-Freitas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 parameterization </a:t>
            </a:r>
          </a:p>
          <a:p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Simulated precipitations evaluated against Stage IV data</a:t>
            </a:r>
          </a:p>
          <a:p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Other standard variables (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</a:rPr>
              <a:t>tmp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., height, wind) against NDAS analysis</a:t>
            </a:r>
          </a:p>
          <a:p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Precipitation verification using MET (statistics options and precipitation thresholds somewhat limited, learning how to use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</a:rPr>
              <a:t>metviewer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The rest of the verification was performed using EMC code</a:t>
            </a:r>
          </a:p>
          <a:p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Verifications performed over CONUS</a:t>
            </a:r>
          </a:p>
          <a:p>
            <a:pPr marL="0" indent="0">
              <a:buNone/>
            </a:pPr>
            <a:endParaRPr lang="en-US" sz="2200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endParaRPr lang="en-US" sz="2200" dirty="0" smtClean="0"/>
          </a:p>
          <a:p>
            <a:pPr lvl="1"/>
            <a:endParaRPr lang="en-US" sz="2200" dirty="0" smtClean="0"/>
          </a:p>
          <a:p>
            <a:endParaRPr lang="en-US" sz="2200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1676400"/>
            <a:ext cx="2690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Experiment Design</a:t>
            </a:r>
          </a:p>
        </p:txBody>
      </p:sp>
    </p:spTree>
    <p:extLst>
      <p:ext uri="{BB962C8B-B14F-4D97-AF65-F5344CB8AC3E}">
        <p14:creationId xmlns:p14="http://schemas.microsoft.com/office/powerpoint/2010/main" val="2695158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304800"/>
            <a:ext cx="7772400" cy="1143000"/>
          </a:xfrm>
        </p:spPr>
        <p:txBody>
          <a:bodyPr/>
          <a:lstStyle/>
          <a:p>
            <a:r>
              <a:rPr lang="en-US" sz="3600" dirty="0" smtClean="0"/>
              <a:t>Experiments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7772400" cy="4572000"/>
          </a:xfrm>
        </p:spPr>
        <p:txBody>
          <a:bodyPr>
            <a:noAutofit/>
          </a:bodyPr>
          <a:lstStyle/>
          <a:p>
            <a:r>
              <a:rPr lang="en-US" sz="2100" dirty="0"/>
              <a:t>Mixed Physics Ensemble includes </a:t>
            </a:r>
            <a:r>
              <a:rPr lang="en-US" sz="2100" dirty="0" err="1" smtClean="0"/>
              <a:t>Kain</a:t>
            </a:r>
            <a:r>
              <a:rPr lang="en-US" sz="2100" dirty="0" smtClean="0"/>
              <a:t> Fritsch (KF),</a:t>
            </a:r>
            <a:r>
              <a:rPr lang="en-US" sz="2100" dirty="0"/>
              <a:t> </a:t>
            </a:r>
            <a:r>
              <a:rPr lang="en-US" sz="2100" dirty="0" smtClean="0"/>
              <a:t>SAS </a:t>
            </a:r>
            <a:r>
              <a:rPr lang="en-US" sz="2100" dirty="0"/>
              <a:t>scheme, Betts-Miller-</a:t>
            </a:r>
            <a:r>
              <a:rPr lang="en-US" sz="2100" dirty="0" err="1"/>
              <a:t>Janjic</a:t>
            </a:r>
            <a:r>
              <a:rPr lang="en-US" sz="2100" dirty="0"/>
              <a:t> (BMJ) and </a:t>
            </a:r>
            <a:r>
              <a:rPr lang="en-US" sz="2100" dirty="0" err="1"/>
              <a:t>Grell</a:t>
            </a:r>
            <a:r>
              <a:rPr lang="en-US" sz="2100" dirty="0"/>
              <a:t> </a:t>
            </a:r>
            <a:r>
              <a:rPr lang="en-US" sz="2100" dirty="0" err="1"/>
              <a:t>Freitas</a:t>
            </a:r>
            <a:r>
              <a:rPr lang="en-US" sz="2100" dirty="0"/>
              <a:t> (GF) convective parameterizations </a:t>
            </a:r>
            <a:r>
              <a:rPr lang="en-US" sz="2100" dirty="0" smtClean="0"/>
              <a:t>– </a:t>
            </a:r>
            <a:r>
              <a:rPr lang="en-US" sz="2100" b="1" dirty="0" smtClean="0"/>
              <a:t>ctrl</a:t>
            </a:r>
            <a:endParaRPr lang="en-US" sz="2100" b="1" dirty="0"/>
          </a:p>
          <a:p>
            <a:r>
              <a:rPr lang="en-US" sz="2100" dirty="0"/>
              <a:t>The latest version of WRF-ARW </a:t>
            </a:r>
            <a:r>
              <a:rPr lang="en-US" sz="2100" dirty="0" smtClean="0"/>
              <a:t>an </a:t>
            </a:r>
            <a:r>
              <a:rPr lang="en-US" sz="2100" dirty="0"/>
              <a:t>option for generation of a field of random perturbations </a:t>
            </a:r>
            <a:r>
              <a:rPr lang="en-US" sz="2100" dirty="0" smtClean="0"/>
              <a:t>with </a:t>
            </a:r>
            <a:r>
              <a:rPr lang="en-US" sz="2100" dirty="0"/>
              <a:t>user </a:t>
            </a:r>
            <a:r>
              <a:rPr lang="en-US" sz="2100" dirty="0" smtClean="0"/>
              <a:t>specifying </a:t>
            </a:r>
            <a:r>
              <a:rPr lang="en-US" sz="2100" dirty="0"/>
              <a:t>random perturbation length-scale, temporal de-correlation </a:t>
            </a:r>
            <a:r>
              <a:rPr lang="en-US" sz="2100" dirty="0" smtClean="0"/>
              <a:t>(Judith </a:t>
            </a:r>
            <a:r>
              <a:rPr lang="en-US" sz="2100" dirty="0" err="1" smtClean="0"/>
              <a:t>Berner</a:t>
            </a:r>
            <a:r>
              <a:rPr lang="en-US" sz="2100" dirty="0" smtClean="0"/>
              <a:t>)</a:t>
            </a:r>
          </a:p>
          <a:p>
            <a:r>
              <a:rPr lang="en-US" sz="2100" dirty="0" smtClean="0"/>
              <a:t>Stochastically </a:t>
            </a:r>
            <a:r>
              <a:rPr lang="en-US" sz="2100" dirty="0"/>
              <a:t>perturbed parameter ensemble experiments:</a:t>
            </a:r>
          </a:p>
          <a:p>
            <a:pPr lvl="1"/>
            <a:r>
              <a:rPr lang="en-US" sz="2100" dirty="0"/>
              <a:t>Stochastically perturbed closures-</a:t>
            </a:r>
            <a:r>
              <a:rPr lang="en-US" sz="2100" b="1" dirty="0"/>
              <a:t>V3</a:t>
            </a:r>
          </a:p>
          <a:p>
            <a:pPr lvl="1"/>
            <a:r>
              <a:rPr lang="en-US" sz="2100" dirty="0" smtClean="0"/>
              <a:t>In </a:t>
            </a:r>
            <a:r>
              <a:rPr lang="en-US" sz="2100" dirty="0"/>
              <a:t>addition to the closure perturbations entrainment rate was perturbed – </a:t>
            </a:r>
            <a:r>
              <a:rPr lang="en-US" sz="2100" b="1" dirty="0"/>
              <a:t>V3_exp</a:t>
            </a:r>
          </a:p>
          <a:p>
            <a:pPr lvl="1"/>
            <a:r>
              <a:rPr lang="en-US" sz="2100" dirty="0" smtClean="0"/>
              <a:t>In addition to the closure perturbations max </a:t>
            </a:r>
            <a:r>
              <a:rPr lang="en-US" sz="2100" dirty="0"/>
              <a:t>capping inversion </a:t>
            </a:r>
            <a:r>
              <a:rPr lang="en-US" sz="2100" dirty="0" smtClean="0"/>
              <a:t>was perturbed–</a:t>
            </a:r>
            <a:r>
              <a:rPr lang="en-US" sz="2100" b="1" dirty="0" smtClean="0"/>
              <a:t>V3_exp3</a:t>
            </a:r>
          </a:p>
          <a:p>
            <a:pPr lvl="1"/>
            <a:r>
              <a:rPr lang="en-US" sz="2100" dirty="0"/>
              <a:t>SKEBS scheme was added to closure perturbations – </a:t>
            </a:r>
            <a:r>
              <a:rPr lang="en-US" sz="2100" b="1" dirty="0" smtClean="0"/>
              <a:t>V3_skeb</a:t>
            </a:r>
            <a:endParaRPr lang="en-US" sz="2100" dirty="0"/>
          </a:p>
          <a:p>
            <a:r>
              <a:rPr lang="en-US" sz="2100" dirty="0" smtClean="0"/>
              <a:t>V3 outperformed V3_exp and V3_exp3</a:t>
            </a:r>
          </a:p>
          <a:p>
            <a:r>
              <a:rPr lang="en-US" sz="2100" dirty="0" smtClean="0"/>
              <a:t>Effects that combination of stochastic parameter perturbation and SKEBS has on the results</a:t>
            </a:r>
            <a:endParaRPr lang="en-US" sz="21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41577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Rank Histogram- 3hry </a:t>
            </a:r>
            <a:r>
              <a:rPr lang="en-US" dirty="0" err="1" smtClean="0"/>
              <a:t>precip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 descr="Rank_skeb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/>
          <a:stretch/>
        </p:blipFill>
        <p:spPr>
          <a:xfrm>
            <a:off x="1291166" y="1598083"/>
            <a:ext cx="6656917" cy="47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3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Precipitation Analysis</a:t>
            </a:r>
            <a:br>
              <a:rPr lang="en-US" dirty="0" smtClean="0"/>
            </a:br>
            <a:r>
              <a:rPr lang="en-US" sz="2700" dirty="0" smtClean="0"/>
              <a:t>3hrly accumulations, thresholds in mm</a:t>
            </a:r>
            <a:endParaRPr lang="en-US" sz="2700" dirty="0"/>
          </a:p>
        </p:txBody>
      </p:sp>
      <p:pic>
        <p:nvPicPr>
          <p:cNvPr id="4" name="Picture 3" descr="Brier_skebs_0.2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46" y="1754909"/>
            <a:ext cx="4141695" cy="3200400"/>
          </a:xfrm>
          <a:prstGeom prst="rect">
            <a:avLst/>
          </a:prstGeom>
        </p:spPr>
      </p:pic>
      <p:pic>
        <p:nvPicPr>
          <p:cNvPr id="5" name="Picture 4" descr="Broer-skebs_2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188" y="1830917"/>
            <a:ext cx="414169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14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Reliability Diagram </a:t>
            </a:r>
            <a:br>
              <a:rPr lang="en-US" dirty="0" smtClean="0"/>
            </a:br>
            <a:r>
              <a:rPr lang="en-US" sz="2900" dirty="0" smtClean="0"/>
              <a:t>(3hrly accumulations)</a:t>
            </a:r>
            <a:endParaRPr lang="en-US" sz="2900" dirty="0"/>
          </a:p>
        </p:txBody>
      </p:sp>
      <p:pic>
        <p:nvPicPr>
          <p:cNvPr id="4" name="Picture 3" descr="Reliability_skebs_0.2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6" y="1968498"/>
            <a:ext cx="4141694" cy="3200400"/>
          </a:xfrm>
          <a:prstGeom prst="rect">
            <a:avLst/>
          </a:prstGeom>
        </p:spPr>
      </p:pic>
      <p:pic>
        <p:nvPicPr>
          <p:cNvPr id="5" name="Picture 4" descr="Reliability_skebs_2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315" y="1968498"/>
            <a:ext cx="414169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39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3929"/>
            <a:ext cx="8229600" cy="1143000"/>
          </a:xfrm>
        </p:spPr>
        <p:txBody>
          <a:bodyPr/>
          <a:lstStyle/>
          <a:p>
            <a:r>
              <a:rPr lang="en-US" dirty="0" smtClean="0"/>
              <a:t>Ensemble mean Bias and GSS</a:t>
            </a:r>
            <a:endParaRPr lang="en-US" dirty="0"/>
          </a:p>
        </p:txBody>
      </p:sp>
      <p:pic>
        <p:nvPicPr>
          <p:cNvPr id="4" name="Picture 3" descr="bias_skebs_0.2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" y="719666"/>
            <a:ext cx="2958353" cy="2286000"/>
          </a:xfrm>
          <a:prstGeom prst="rect">
            <a:avLst/>
          </a:prstGeom>
        </p:spPr>
      </p:pic>
      <p:pic>
        <p:nvPicPr>
          <p:cNvPr id="5" name="Picture 4" descr="bias_skebs_2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353" y="719666"/>
            <a:ext cx="2958353" cy="2286000"/>
          </a:xfrm>
          <a:prstGeom prst="rect">
            <a:avLst/>
          </a:prstGeom>
        </p:spPr>
      </p:pic>
      <p:pic>
        <p:nvPicPr>
          <p:cNvPr id="6" name="Picture 5" descr="bias_skebs_12.7m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0" y="719666"/>
            <a:ext cx="2958353" cy="2286000"/>
          </a:xfrm>
          <a:prstGeom prst="rect">
            <a:avLst/>
          </a:prstGeom>
        </p:spPr>
      </p:pic>
      <p:pic>
        <p:nvPicPr>
          <p:cNvPr id="7" name="Picture 6" descr="gss_skebs_0.25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3471333"/>
            <a:ext cx="2958353" cy="2286000"/>
          </a:xfrm>
          <a:prstGeom prst="rect">
            <a:avLst/>
          </a:prstGeom>
        </p:spPr>
      </p:pic>
      <p:pic>
        <p:nvPicPr>
          <p:cNvPr id="8" name="Picture 7" descr="gss_skebs_2.5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436" y="3471333"/>
            <a:ext cx="2958353" cy="2286000"/>
          </a:xfrm>
          <a:prstGeom prst="rect">
            <a:avLst/>
          </a:prstGeom>
        </p:spPr>
      </p:pic>
      <p:pic>
        <p:nvPicPr>
          <p:cNvPr id="9" name="Picture 8" descr="gss_skebs_12.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830" y="3471333"/>
            <a:ext cx="295835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19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38198"/>
              </p:ext>
            </p:extLst>
          </p:nvPr>
        </p:nvGraphicFramePr>
        <p:xfrm>
          <a:off x="84666" y="20629"/>
          <a:ext cx="4085167" cy="2271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4487230"/>
              </p:ext>
            </p:extLst>
          </p:nvPr>
        </p:nvGraphicFramePr>
        <p:xfrm>
          <a:off x="349250" y="2345249"/>
          <a:ext cx="3820583" cy="2461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7170999"/>
              </p:ext>
            </p:extLst>
          </p:nvPr>
        </p:nvGraphicFramePr>
        <p:xfrm>
          <a:off x="4677825" y="41258"/>
          <a:ext cx="3926417" cy="2303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0676925"/>
              </p:ext>
            </p:extLst>
          </p:nvPr>
        </p:nvGraphicFramePr>
        <p:xfrm>
          <a:off x="4667241" y="2291813"/>
          <a:ext cx="3841749" cy="2354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6603302"/>
              </p:ext>
            </p:extLst>
          </p:nvPr>
        </p:nvGraphicFramePr>
        <p:xfrm>
          <a:off x="2211917" y="4487334"/>
          <a:ext cx="4159250" cy="2402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392238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3115458"/>
              </p:ext>
            </p:extLst>
          </p:nvPr>
        </p:nvGraphicFramePr>
        <p:xfrm>
          <a:off x="323850" y="2580216"/>
          <a:ext cx="3835400" cy="2429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3524666"/>
              </p:ext>
            </p:extLst>
          </p:nvPr>
        </p:nvGraphicFramePr>
        <p:xfrm>
          <a:off x="323850" y="184147"/>
          <a:ext cx="3962400" cy="2305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2270153"/>
              </p:ext>
            </p:extLst>
          </p:nvPr>
        </p:nvGraphicFramePr>
        <p:xfrm>
          <a:off x="2698750" y="4605867"/>
          <a:ext cx="3841749" cy="2252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7654118"/>
              </p:ext>
            </p:extLst>
          </p:nvPr>
        </p:nvGraphicFramePr>
        <p:xfrm>
          <a:off x="4893733" y="184147"/>
          <a:ext cx="3879849" cy="2305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3095241"/>
              </p:ext>
            </p:extLst>
          </p:nvPr>
        </p:nvGraphicFramePr>
        <p:xfrm>
          <a:off x="4893734" y="2580216"/>
          <a:ext cx="3699932" cy="2311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707756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Summary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772400" cy="4572000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Stochastic perturbation of closures alone performed better than when perturbation in entrainment rate and max. capping inversion were added </a:t>
            </a:r>
          </a:p>
          <a:p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Precipitation evaluation showed generally comparable performance between different approaches (some advantage of stochastic approach for very low and higher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</a:rPr>
              <a:t>precip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. thresholds was observed)</a:t>
            </a:r>
          </a:p>
          <a:p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Evaluation of standard variables showed a value added by combining stochastic perturbation with SKEBS</a:t>
            </a:r>
          </a:p>
          <a:p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New version of GF scheme will be tested next</a:t>
            </a:r>
          </a:p>
          <a:p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Additional ensemble diagnostics will be evaluated (thanks to Walter K.)</a:t>
            </a:r>
          </a:p>
          <a:p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Preparing code to perform similar tests using LSM (and or PBL)</a:t>
            </a:r>
            <a:endParaRPr lang="en-US" sz="18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endParaRPr lang="en-US" sz="1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295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dtc_wordmark_pms2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81713"/>
            <a:ext cx="28956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81000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Team Members, Collaborators and Acknowledgements </a:t>
            </a:r>
            <a:endParaRPr lang="en-US" dirty="0"/>
          </a:p>
        </p:txBody>
      </p:sp>
      <p:sp>
        <p:nvSpPr>
          <p:cNvPr id="3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7001" y="1828800"/>
            <a:ext cx="2391999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i="1" u="sng" dirty="0" smtClean="0">
                <a:solidFill>
                  <a:schemeClr val="accent1">
                    <a:lumMod val="50000"/>
                  </a:schemeClr>
                </a:solidFill>
              </a:rPr>
              <a:t>Team Members</a:t>
            </a:r>
            <a:endParaRPr lang="en-US" sz="2400" b="1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Jamie Wolf–NCAR</a:t>
            </a:r>
          </a:p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Jeff Beck–GSD</a:t>
            </a:r>
          </a:p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James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Frimell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-GSD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Hongli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Jiang–GSD</a:t>
            </a:r>
          </a:p>
          <a:p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Zoltan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Toth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–GSD</a:t>
            </a:r>
          </a:p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Isidora Jankov-GSD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62400" y="1828800"/>
            <a:ext cx="3493413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i="1" u="sng" dirty="0" smtClean="0">
                <a:solidFill>
                  <a:schemeClr val="accent1">
                    <a:lumMod val="50000"/>
                  </a:schemeClr>
                </a:solidFill>
              </a:rPr>
              <a:t>Collaborators</a:t>
            </a:r>
            <a:endParaRPr lang="en-US" sz="24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Judith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Berner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-NCAR</a:t>
            </a:r>
          </a:p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Georg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Grell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- GSD</a:t>
            </a:r>
          </a:p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Jacques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Midlecoff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–GSD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Vladimir </a:t>
            </a:r>
            <a:r>
              <a:rPr lang="en-US" sz="2400" dirty="0" err="1" smtClean="0">
                <a:solidFill>
                  <a:srgbClr val="000000"/>
                </a:solidFill>
              </a:rPr>
              <a:t>Krasnopolsky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–EMC</a:t>
            </a:r>
          </a:p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Dan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Fiorino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– CU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62400" y="4321076"/>
            <a:ext cx="3937194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i="1" u="sng" dirty="0" smtClean="0">
                <a:solidFill>
                  <a:schemeClr val="accent1">
                    <a:lumMod val="50000"/>
                  </a:schemeClr>
                </a:solidFill>
              </a:rPr>
              <a:t>Acknowledgments</a:t>
            </a:r>
          </a:p>
          <a:p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Ligia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Bernardet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–GSD</a:t>
            </a:r>
          </a:p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Laurie Carson–NCAR</a:t>
            </a:r>
          </a:p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Tom Black–EMC</a:t>
            </a:r>
          </a:p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Brad Ferrier-EMC</a:t>
            </a:r>
          </a:p>
          <a:p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Istvan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Geresdi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–University of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Pecs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7200" y="4724400"/>
            <a:ext cx="3429000" cy="1200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u="sng" dirty="0" smtClean="0">
                <a:solidFill>
                  <a:schemeClr val="accent1">
                    <a:lumMod val="50000"/>
                  </a:schemeClr>
                </a:solidFill>
              </a:rPr>
              <a:t>DTC Visitor Program</a:t>
            </a:r>
            <a:endParaRPr lang="en-US" sz="24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Paul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Roebber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-University</a:t>
            </a:r>
          </a:p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of  Wisconsin</a:t>
            </a:r>
          </a:p>
        </p:txBody>
      </p:sp>
    </p:spTree>
    <p:extLst>
      <p:ext uri="{BB962C8B-B14F-4D97-AF65-F5344CB8AC3E}">
        <p14:creationId xmlns:p14="http://schemas.microsoft.com/office/powerpoint/2010/main" val="2780356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tc_wordmark_pms2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81713"/>
            <a:ext cx="28956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818388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Extension of existing and potential new activities for AOP 2016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2133600"/>
            <a:ext cx="8183880" cy="45720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u="sng" dirty="0" smtClean="0"/>
              <a:t>EN1:</a:t>
            </a:r>
          </a:p>
          <a:p>
            <a:r>
              <a:rPr lang="en-US" dirty="0" smtClean="0"/>
              <a:t>Enhance </a:t>
            </a:r>
            <a:r>
              <a:rPr lang="en-US" dirty="0"/>
              <a:t>NARRE scripts to include a component of regional ensemble DA</a:t>
            </a:r>
          </a:p>
          <a:p>
            <a:r>
              <a:rPr lang="en-US" dirty="0" smtClean="0"/>
              <a:t>Enhance scripts with additional ensemble </a:t>
            </a:r>
            <a:r>
              <a:rPr lang="en-US" dirty="0" smtClean="0"/>
              <a:t>diagnostics</a:t>
            </a:r>
          </a:p>
          <a:p>
            <a:r>
              <a:rPr lang="en-US" dirty="0" smtClean="0"/>
              <a:t>Add spatial and object based verification</a:t>
            </a:r>
            <a:endParaRPr lang="en-US" dirty="0" smtClean="0"/>
          </a:p>
          <a:p>
            <a:r>
              <a:rPr lang="en-US" b="1" i="1" dirty="0" smtClean="0"/>
              <a:t>Additional suggestions????</a:t>
            </a:r>
          </a:p>
          <a:p>
            <a:pPr marL="0" indent="0">
              <a:buNone/>
            </a:pPr>
            <a:r>
              <a:rPr lang="en-US" b="1" u="sng" dirty="0" smtClean="0"/>
              <a:t>EN2:</a:t>
            </a:r>
          </a:p>
          <a:p>
            <a:r>
              <a:rPr lang="en-US" dirty="0" smtClean="0"/>
              <a:t>Further test stochastic physics within ARW to improve </a:t>
            </a:r>
            <a:r>
              <a:rPr lang="en-US" dirty="0"/>
              <a:t>parameter specification to achieve effective </a:t>
            </a:r>
            <a:r>
              <a:rPr lang="en-US" dirty="0" smtClean="0"/>
              <a:t>spread and overall improved </a:t>
            </a:r>
            <a:r>
              <a:rPr lang="en-US" dirty="0" smtClean="0"/>
              <a:t>results</a:t>
            </a:r>
            <a:endParaRPr lang="en-US" dirty="0"/>
          </a:p>
          <a:p>
            <a:r>
              <a:rPr lang="en-US" dirty="0"/>
              <a:t> Test stochastic physics within 3km/HRRR environment for initial test of its effectiveness </a:t>
            </a:r>
            <a:r>
              <a:rPr lang="en-US"/>
              <a:t>at </a:t>
            </a:r>
            <a:r>
              <a:rPr lang="en-US" smtClean="0"/>
              <a:t>those </a:t>
            </a:r>
            <a:r>
              <a:rPr lang="en-US" dirty="0"/>
              <a:t>scales</a:t>
            </a:r>
          </a:p>
          <a:p>
            <a:r>
              <a:rPr lang="en-US" dirty="0" smtClean="0"/>
              <a:t>Work with DA3 on use of stochastic physics for ensemble data assimilation</a:t>
            </a:r>
            <a:endParaRPr lang="en-US" dirty="0"/>
          </a:p>
          <a:p>
            <a:r>
              <a:rPr lang="en-US" b="1" i="1" dirty="0"/>
              <a:t>Additional suggestions?</a:t>
            </a:r>
            <a:r>
              <a:rPr lang="en-US" b="1" i="1" dirty="0" smtClean="0"/>
              <a:t>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49640" y="6263640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447800"/>
            <a:ext cx="862499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S</a:t>
            </a:r>
            <a:r>
              <a:rPr lang="en-US" b="1" i="1" dirty="0" smtClean="0"/>
              <a:t>uggestions were made having in mind outcomes from the Storm-Scale Ensemble Design </a:t>
            </a:r>
            <a:r>
              <a:rPr lang="en-US" b="1" i="1" dirty="0"/>
              <a:t>W</a:t>
            </a:r>
            <a:r>
              <a:rPr lang="en-US" b="1" i="1" dirty="0" smtClean="0"/>
              <a:t>orkshop, that recently took place in Boulder. 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171099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tc_wordmark_pms2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81713"/>
            <a:ext cx="28956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0"/>
            <a:ext cx="818388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Potential new activities in AOP 2016???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49640" y="6263640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746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286000"/>
            <a:ext cx="3810000" cy="52476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Additional Material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81502" y="6656576"/>
            <a:ext cx="362498" cy="201424"/>
          </a:xfrm>
        </p:spPr>
        <p:txBody>
          <a:bodyPr/>
          <a:lstStyle/>
          <a:p>
            <a:fld id="{BA611215-D492-AE41-A5A4-199F9CE9C9C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048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4179815" cy="119167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PROJECTED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SCHEDULE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14110" y="6645800"/>
            <a:ext cx="429890" cy="212199"/>
          </a:xfrm>
        </p:spPr>
        <p:txBody>
          <a:bodyPr/>
          <a:lstStyle/>
          <a:p>
            <a:fld id="{BA611215-D492-AE41-A5A4-199F9CE9C9C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815" y="0"/>
            <a:ext cx="4964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06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455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OVERALL DESIGN OF NN-MP IN NNMB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14110" y="6645800"/>
            <a:ext cx="429890" cy="212199"/>
          </a:xfrm>
        </p:spPr>
        <p:txBody>
          <a:bodyPr/>
          <a:lstStyle/>
          <a:p>
            <a:fld id="{BA611215-D492-AE41-A5A4-199F9CE9C9C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9378"/>
            <a:ext cx="9144000" cy="533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30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3041794" cy="207758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LIST OF OUTPUT VARIABLES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14110" y="6645800"/>
            <a:ext cx="429890" cy="212199"/>
          </a:xfrm>
        </p:spPr>
        <p:txBody>
          <a:bodyPr/>
          <a:lstStyle/>
          <a:p>
            <a:fld id="{BA611215-D492-AE41-A5A4-199F9CE9C9C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262" y="0"/>
            <a:ext cx="6034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455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LIST OF SELECTED FORECAST DATES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14110" y="6645800"/>
            <a:ext cx="429890" cy="212199"/>
          </a:xfrm>
        </p:spPr>
        <p:txBody>
          <a:bodyPr/>
          <a:lstStyle/>
          <a:p>
            <a:fld id="{BA611215-D492-AE41-A5A4-199F9CE9C9C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0176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08603" y="6160797"/>
            <a:ext cx="52228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Subset of dates in Jamie’s test protocol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3283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7772" y="-1"/>
            <a:ext cx="3656228" cy="213246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VALIDATION OF DATA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14110" y="6645800"/>
            <a:ext cx="429890" cy="212199"/>
          </a:xfrm>
        </p:spPr>
        <p:txBody>
          <a:bodyPr/>
          <a:lstStyle/>
          <a:p>
            <a:fld id="{BA611215-D492-AE41-A5A4-199F9CE9C9C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87336" cy="27859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157" y="2203027"/>
            <a:ext cx="6190843" cy="46549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3430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tc_wordmark_pms2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81713"/>
            <a:ext cx="28956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915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DTC Ensemble Task Work in AOP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102579"/>
            <a:ext cx="8382000" cy="5755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chemeClr val="tx2">
                    <a:lumMod val="75000"/>
                  </a:schemeClr>
                </a:solidFill>
              </a:rPr>
              <a:t>2015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Budget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: 440k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Distribution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: ~2 FTE between GSD and NCAR</a:t>
            </a:r>
          </a:p>
          <a:p>
            <a:r>
              <a:rPr lang="en-US" sz="2400" b="1" u="sng" dirty="0" smtClean="0">
                <a:solidFill>
                  <a:schemeClr val="tx2">
                    <a:lumMod val="75000"/>
                  </a:schemeClr>
                </a:solidFill>
              </a:rPr>
              <a:t>Tasks:</a:t>
            </a:r>
          </a:p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EN1: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NARRE repository maintenance and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</a:rPr>
              <a:t>Rocoto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 end-to-end workflow 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EN2: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Testing of stochastic physics for use in NARRE 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800" b="1" u="sng" dirty="0" smtClean="0">
                <a:solidFill>
                  <a:schemeClr val="tx2">
                    <a:lumMod val="75000"/>
                  </a:schemeClr>
                </a:solidFill>
              </a:rPr>
              <a:t>Carry over from 2014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Budget: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~150k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Distribution: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~0.7 FTE at GSD</a:t>
            </a:r>
          </a:p>
          <a:p>
            <a:r>
              <a:rPr lang="en-US" sz="2400" b="1" u="sng" dirty="0" smtClean="0">
                <a:solidFill>
                  <a:schemeClr val="tx2">
                    <a:lumMod val="75000"/>
                  </a:schemeClr>
                </a:solidFill>
              </a:rPr>
              <a:t>Tasks:</a:t>
            </a:r>
          </a:p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EN6a: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Testing of a Neural Network emulator of the Thompson microphysics in NMMB </a:t>
            </a:r>
            <a:endParaRPr lang="en-US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879600" y="226568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663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Carry – over 2014 activities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EN6a:</a:t>
            </a:r>
            <a:r>
              <a:rPr lang="en-US" dirty="0"/>
              <a:t> Testing of a Neural Network emulator of the Thompson microphysics in NMMB </a:t>
            </a:r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dtc_wordmark_pms20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81713"/>
            <a:ext cx="28956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 descr="MP-Schematic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19200" y="3657599"/>
            <a:ext cx="3505200" cy="2781280"/>
          </a:xfrm>
          <a:prstGeom prst="rect">
            <a:avLst/>
          </a:prstGeom>
        </p:spPr>
      </p:pic>
      <p:pic>
        <p:nvPicPr>
          <p:cNvPr id="9" name="Picture 8" descr="NN-Schematic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52997" y="3657599"/>
            <a:ext cx="3612319" cy="2819397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4495800" y="4557176"/>
            <a:ext cx="589879" cy="548224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364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tc_wordmark_pms2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81713"/>
            <a:ext cx="28956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47156" y="10644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217468"/>
            <a:ext cx="4648200" cy="58785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Motivation</a:t>
            </a:r>
          </a:p>
          <a:p>
            <a:endParaRPr lang="en-US" sz="2200" i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200" i="1" dirty="0" smtClean="0">
                <a:solidFill>
                  <a:srgbClr val="ED00FF"/>
                </a:solidFill>
              </a:rPr>
              <a:t> </a:t>
            </a:r>
            <a:r>
              <a:rPr lang="en-US" sz="2200" i="1" dirty="0" smtClean="0">
                <a:solidFill>
                  <a:schemeClr val="accent1">
                    <a:lumMod val="50000"/>
                  </a:schemeClr>
                </a:solidFill>
              </a:rPr>
              <a:t>ESRL seminar by Dr. </a:t>
            </a:r>
            <a:r>
              <a:rPr lang="en-US" sz="2200" i="1" dirty="0" err="1" smtClean="0">
                <a:solidFill>
                  <a:schemeClr val="accent1">
                    <a:lumMod val="50000"/>
                  </a:schemeClr>
                </a:solidFill>
              </a:rPr>
              <a:t>Yougnsun</a:t>
            </a:r>
            <a:r>
              <a:rPr lang="en-US" sz="2200" i="1" dirty="0" smtClean="0">
                <a:solidFill>
                  <a:schemeClr val="accent1">
                    <a:lumMod val="50000"/>
                  </a:schemeClr>
                </a:solidFill>
              </a:rPr>
              <a:t> Jung on MP, 2013</a:t>
            </a:r>
            <a:endParaRPr lang="en-US" sz="22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200" b="1" dirty="0" smtClean="0">
                <a:solidFill>
                  <a:srgbClr val="254061"/>
                </a:solidFill>
              </a:rPr>
              <a:t>Multitude of 2-moment MP schemes</a:t>
            </a:r>
            <a:r>
              <a:rPr lang="en-US" sz="2200" dirty="0" smtClean="0">
                <a:solidFill>
                  <a:srgbClr val="254061"/>
                </a:solidFill>
              </a:rPr>
              <a:t>, each</a:t>
            </a:r>
          </a:p>
          <a:p>
            <a:pPr lvl="1"/>
            <a:r>
              <a:rPr lang="en-US" sz="2200" dirty="0" smtClean="0">
                <a:solidFill>
                  <a:srgbClr val="254061"/>
                </a:solidFill>
              </a:rPr>
              <a:t>Expensive</a:t>
            </a:r>
          </a:p>
          <a:p>
            <a:pPr lvl="1"/>
            <a:r>
              <a:rPr lang="en-US" sz="2200" dirty="0" smtClean="0">
                <a:solidFill>
                  <a:srgbClr val="254061"/>
                </a:solidFill>
              </a:rPr>
              <a:t>Complex</a:t>
            </a:r>
          </a:p>
          <a:p>
            <a:pPr lvl="1"/>
            <a:r>
              <a:rPr lang="en-US" sz="2200" dirty="0" smtClean="0">
                <a:solidFill>
                  <a:srgbClr val="254061"/>
                </a:solidFill>
              </a:rPr>
              <a:t>Capture only part of reality</a:t>
            </a:r>
          </a:p>
          <a:p>
            <a:pPr lvl="1"/>
            <a:endParaRPr lang="en-US" sz="2200" dirty="0" smtClean="0">
              <a:solidFill>
                <a:srgbClr val="254061"/>
              </a:solidFill>
            </a:endParaRPr>
          </a:p>
          <a:p>
            <a:r>
              <a:rPr lang="en-US" sz="2200" b="1" dirty="0" smtClean="0">
                <a:solidFill>
                  <a:srgbClr val="254061"/>
                </a:solidFill>
              </a:rPr>
              <a:t>Use Neural Networks to</a:t>
            </a:r>
          </a:p>
          <a:p>
            <a:pPr lvl="1"/>
            <a:r>
              <a:rPr lang="en-US" sz="2200" dirty="0" smtClean="0">
                <a:solidFill>
                  <a:srgbClr val="254061"/>
                </a:solidFill>
              </a:rPr>
              <a:t>Speed schemes up</a:t>
            </a:r>
          </a:p>
          <a:p>
            <a:pPr lvl="1"/>
            <a:r>
              <a:rPr lang="en-US" sz="2200" dirty="0" smtClean="0">
                <a:solidFill>
                  <a:srgbClr val="254061"/>
                </a:solidFill>
              </a:rPr>
              <a:t>Combine positive aspects of physically based schemes?</a:t>
            </a:r>
          </a:p>
          <a:p>
            <a:pPr lvl="1"/>
            <a:r>
              <a:rPr lang="en-US" sz="2200" dirty="0" smtClean="0">
                <a:solidFill>
                  <a:srgbClr val="254061"/>
                </a:solidFill>
              </a:rPr>
              <a:t>Inject stochastic element needed for use with ensembles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029200" y="228600"/>
            <a:ext cx="3886200" cy="49859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25406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Project Plan</a:t>
            </a:r>
          </a:p>
          <a:p>
            <a:endParaRPr lang="en-US" sz="2200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Develop &amp; test NN emulator of Thompson MP in NMMB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Generate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training sample for NN development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Training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and off-line testing of NN-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MP within NMMB</a:t>
            </a: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Evaluate nonlinear forecasts 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with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NN-MP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Report on</a:t>
            </a:r>
          </a:p>
          <a:p>
            <a:pPr lvl="1"/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Quality</a:t>
            </a:r>
          </a:p>
          <a:p>
            <a:pPr lvl="1"/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Computational efficiency</a:t>
            </a:r>
          </a:p>
          <a:p>
            <a:pPr lvl="1"/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Possible next steps</a:t>
            </a:r>
          </a:p>
        </p:txBody>
      </p:sp>
    </p:spTree>
    <p:extLst>
      <p:ext uri="{BB962C8B-B14F-4D97-AF65-F5344CB8AC3E}">
        <p14:creationId xmlns:p14="http://schemas.microsoft.com/office/powerpoint/2010/main" val="358474418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tc_wordmark_pms2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81713"/>
            <a:ext cx="28956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228600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Progress Report</a:t>
            </a:r>
            <a:endParaRPr lang="en-US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04800" y="914400"/>
            <a:ext cx="4191000" cy="5723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Slow start</a:t>
            </a:r>
          </a:p>
          <a:p>
            <a:pPr lvl="1"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Multiple staff changes due to reorganization, retirement</a:t>
            </a:r>
          </a:p>
          <a:p>
            <a:pPr lvl="1"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NMMB model new to GSD – learning curve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Completed</a:t>
            </a:r>
          </a:p>
          <a:p>
            <a:pPr lvl="1"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Detailed plan, experimental design</a:t>
            </a:r>
          </a:p>
          <a:p>
            <a:pPr lvl="1"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NMMB code modification to write out MP variables</a:t>
            </a:r>
          </a:p>
          <a:p>
            <a:pPr lvl="1"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NMMB script to run forecasts</a:t>
            </a:r>
          </a:p>
          <a:p>
            <a:pPr lvl="1"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Output files validated at GSD &amp; EMC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Ongoing</a:t>
            </a:r>
          </a:p>
          <a:p>
            <a:pPr lvl="1"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Transfer from Zeus to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Theia</a:t>
            </a:r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Ingest training data into NN</a:t>
            </a:r>
          </a:p>
          <a:p>
            <a:pPr lvl="1"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Prepare NMMB evaluation &amp; verification routines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48200" y="914400"/>
            <a:ext cx="4267200" cy="40934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17375E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>
                  <a:lumMod val="60000"/>
                  <a:lumOff val="40000"/>
                </a:schemeClr>
              </a:buClr>
              <a:buFont typeface="Arial"/>
              <a:buChar char="•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Remaining steps</a:t>
            </a:r>
          </a:p>
          <a:p>
            <a:pPr marL="800100" lvl="1" indent="-342900">
              <a:buClr>
                <a:schemeClr val="tx2">
                  <a:lumMod val="60000"/>
                  <a:lumOff val="40000"/>
                </a:schemeClr>
              </a:buClr>
              <a:buFont typeface="Arial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Generate training sample data for 16 cases</a:t>
            </a:r>
          </a:p>
          <a:p>
            <a:pPr marL="800100" lvl="1" indent="-342900">
              <a:buClr>
                <a:schemeClr val="tx2">
                  <a:lumMod val="60000"/>
                  <a:lumOff val="40000"/>
                </a:schemeClr>
              </a:buClr>
              <a:buFont typeface="Arial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Train and test off-line the NN-MP</a:t>
            </a:r>
          </a:p>
          <a:p>
            <a:pPr marL="800100" lvl="1" indent="-342900">
              <a:buClr>
                <a:schemeClr val="tx2">
                  <a:lumMod val="60000"/>
                  <a:lumOff val="40000"/>
                </a:schemeClr>
              </a:buClr>
              <a:buFont typeface="Arial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Insert NN-MP into NNMB</a:t>
            </a:r>
          </a:p>
          <a:p>
            <a:pPr marL="800100" lvl="1" indent="-342900">
              <a:buClr>
                <a:schemeClr val="tx2">
                  <a:lumMod val="60000"/>
                  <a:lumOff val="40000"/>
                </a:schemeClr>
              </a:buClr>
              <a:buFont typeface="Arial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Run 1-2 NNMB test forecasts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with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NN-MP</a:t>
            </a:r>
          </a:p>
          <a:p>
            <a:pPr marL="800100" lvl="1" indent="-342900">
              <a:buClr>
                <a:schemeClr val="tx2">
                  <a:lumMod val="60000"/>
                  <a:lumOff val="40000"/>
                </a:schemeClr>
              </a:buClr>
              <a:buFont typeface="Arial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Evaluate &amp; compare meteorological &amp; computational performance of NMMB w Thompson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vs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NN MP (&amp; Ferrier?) schemes</a:t>
            </a:r>
          </a:p>
          <a:p>
            <a:pPr marL="800100" lvl="1" indent="-342900">
              <a:buClr>
                <a:schemeClr val="tx2">
                  <a:lumMod val="60000"/>
                  <a:lumOff val="40000"/>
                </a:schemeClr>
              </a:buClr>
              <a:buFont typeface="Arial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Prepare report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82639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tc_wordmark_pms2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81713"/>
            <a:ext cx="28956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76200"/>
            <a:ext cx="7772400" cy="1143000"/>
          </a:xfrm>
        </p:spPr>
        <p:txBody>
          <a:bodyPr/>
          <a:lstStyle/>
          <a:p>
            <a:r>
              <a:rPr lang="en-US" dirty="0" smtClean="0"/>
              <a:t>Potential Future Extension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28600" y="1295400"/>
            <a:ext cx="8686800" cy="55626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b="1" dirty="0" smtClean="0">
                <a:solidFill>
                  <a:schemeClr val="tx2">
                    <a:lumMod val="75000"/>
                  </a:schemeClr>
                </a:solidFill>
              </a:rPr>
              <a:t>Combine good aspects of various MP schemes </a:t>
            </a:r>
            <a:r>
              <a:rPr lang="en-US" sz="2300" dirty="0" smtClean="0">
                <a:solidFill>
                  <a:schemeClr val="tx2">
                    <a:lumMod val="75000"/>
                  </a:schemeClr>
                </a:solidFill>
              </a:rPr>
              <a:t>in NN (not only T-MP)</a:t>
            </a:r>
          </a:p>
          <a:p>
            <a:pPr lvl="1"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300" dirty="0" smtClean="0">
                <a:solidFill>
                  <a:schemeClr val="tx2">
                    <a:lumMod val="75000"/>
                  </a:schemeClr>
                </a:solidFill>
              </a:rPr>
              <a:t>For each case, train with scheme performing best</a:t>
            </a:r>
          </a:p>
          <a:p>
            <a:pPr lvl="1"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300" dirty="0" smtClean="0">
                <a:solidFill>
                  <a:schemeClr val="tx2">
                    <a:lumMod val="75000"/>
                  </a:schemeClr>
                </a:solidFill>
              </a:rPr>
              <a:t>Improved performance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300" b="1" dirty="0" smtClean="0">
                <a:solidFill>
                  <a:schemeClr val="tx2">
                    <a:lumMod val="75000"/>
                  </a:schemeClr>
                </a:solidFill>
              </a:rPr>
              <a:t>Stochastic version </a:t>
            </a:r>
            <a:r>
              <a:rPr lang="en-US" sz="2300" dirty="0" smtClean="0">
                <a:solidFill>
                  <a:schemeClr val="tx2">
                    <a:lumMod val="75000"/>
                  </a:schemeClr>
                </a:solidFill>
              </a:rPr>
              <a:t>of NN-MP</a:t>
            </a:r>
          </a:p>
          <a:p>
            <a:pPr lvl="1"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300" dirty="0" smtClean="0">
                <a:solidFill>
                  <a:schemeClr val="tx2">
                    <a:lumMod val="75000"/>
                  </a:schemeClr>
                </a:solidFill>
              </a:rPr>
              <a:t>For ensemble applications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300" b="1" dirty="0" smtClean="0">
                <a:solidFill>
                  <a:schemeClr val="tx2">
                    <a:lumMod val="75000"/>
                  </a:schemeClr>
                </a:solidFill>
              </a:rPr>
              <a:t>Use NN-MP in analysis </a:t>
            </a:r>
            <a:r>
              <a:rPr lang="en-US" sz="2300" dirty="0" smtClean="0">
                <a:solidFill>
                  <a:schemeClr val="tx2">
                    <a:lumMod val="75000"/>
                  </a:schemeClr>
                </a:solidFill>
              </a:rPr>
              <a:t>of MP &amp; related variables as a constraint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300" dirty="0" smtClean="0">
                <a:solidFill>
                  <a:schemeClr val="tx2">
                    <a:lumMod val="75000"/>
                  </a:schemeClr>
                </a:solidFill>
              </a:rPr>
              <a:t>Develop NN-MP for a </a:t>
            </a:r>
            <a:r>
              <a:rPr lang="en-US" sz="2300" b="1" dirty="0" smtClean="0">
                <a:solidFill>
                  <a:schemeClr val="tx2">
                    <a:lumMod val="75000"/>
                  </a:schemeClr>
                </a:solidFill>
              </a:rPr>
              <a:t>bin MP scheme</a:t>
            </a:r>
          </a:p>
          <a:p>
            <a:pPr lvl="1"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300" dirty="0" smtClean="0">
                <a:solidFill>
                  <a:schemeClr val="tx2">
                    <a:lumMod val="75000"/>
                  </a:schemeClr>
                </a:solidFill>
              </a:rPr>
              <a:t>Operationally feasible?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300" b="1" dirty="0" smtClean="0">
                <a:solidFill>
                  <a:schemeClr val="tx2">
                    <a:lumMod val="75000"/>
                  </a:schemeClr>
                </a:solidFill>
              </a:rPr>
              <a:t>Use advanced observations </a:t>
            </a:r>
            <a:r>
              <a:rPr lang="en-US" sz="2300" dirty="0" smtClean="0">
                <a:solidFill>
                  <a:schemeClr val="tx2">
                    <a:lumMod val="75000"/>
                  </a:schemeClr>
                </a:solidFill>
              </a:rPr>
              <a:t>in NN-MP training?</a:t>
            </a:r>
          </a:p>
          <a:p>
            <a:pPr lvl="1"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300" dirty="0" smtClean="0">
                <a:solidFill>
                  <a:schemeClr val="tx2">
                    <a:lumMod val="75000"/>
                  </a:schemeClr>
                </a:solidFill>
              </a:rPr>
              <a:t>Beyond forecast data, consider Dual Pol Radar, </a:t>
            </a:r>
            <a:r>
              <a:rPr lang="en-US" sz="2300" dirty="0" err="1" smtClean="0">
                <a:solidFill>
                  <a:schemeClr val="tx2">
                    <a:lumMod val="75000"/>
                  </a:schemeClr>
                </a:solidFill>
              </a:rPr>
              <a:t>etc</a:t>
            </a:r>
            <a:endParaRPr lang="en-US" sz="23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260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Activities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2" y="2547938"/>
            <a:ext cx="8421687" cy="1338262"/>
          </a:xfrm>
        </p:spPr>
        <p:txBody>
          <a:bodyPr>
            <a:normAutofit lnSpcReduction="10000"/>
          </a:bodyPr>
          <a:lstStyle/>
          <a:p>
            <a:r>
              <a:rPr lang="en-US" sz="2600" b="1" dirty="0" smtClean="0"/>
              <a:t>EN1: </a:t>
            </a:r>
            <a:r>
              <a:rPr lang="en-US" sz="2600" dirty="0"/>
              <a:t>NARRE repository maintenance and </a:t>
            </a:r>
            <a:r>
              <a:rPr lang="en-US" sz="2600" dirty="0" err="1"/>
              <a:t>Rocoto</a:t>
            </a:r>
            <a:r>
              <a:rPr lang="en-US" sz="2600" dirty="0"/>
              <a:t> end-to-end </a:t>
            </a:r>
            <a:r>
              <a:rPr lang="en-US" sz="2600" dirty="0" smtClean="0"/>
              <a:t>workflow</a:t>
            </a:r>
          </a:p>
          <a:p>
            <a:r>
              <a:rPr lang="en-US" sz="2600" b="1" dirty="0"/>
              <a:t>EN2: </a:t>
            </a:r>
            <a:r>
              <a:rPr lang="en-US" sz="2600" dirty="0"/>
              <a:t>Testing of stochastic physics for use in NARRE </a:t>
            </a:r>
          </a:p>
          <a:p>
            <a:endParaRPr lang="en-US" dirty="0" smtClean="0"/>
          </a:p>
          <a:p>
            <a:endParaRPr lang="en-US" b="1" dirty="0"/>
          </a:p>
        </p:txBody>
      </p:sp>
      <p:pic>
        <p:nvPicPr>
          <p:cNvPr id="6" name="Picture 5" descr="dtc_wordmark_pms20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81713"/>
            <a:ext cx="28956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995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c_wordmark_pms20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81713"/>
            <a:ext cx="28956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49640" y="6263640"/>
            <a:ext cx="4572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7010400" cy="533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SVN Centralized Collaboration Environment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914400"/>
            <a:ext cx="7924800" cy="923330"/>
          </a:xfrm>
          <a:prstGeom prst="rect">
            <a:avLst/>
          </a:prstGeom>
          <a:solidFill>
            <a:schemeClr val="accent3">
              <a:alpha val="21000"/>
            </a:schemeClr>
          </a:solidFill>
          <a:ln w="19050" cmpd="sng"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Initial </a:t>
            </a:r>
            <a:r>
              <a:rPr lang="en-US" dirty="0"/>
              <a:t>software and support </a:t>
            </a:r>
            <a:r>
              <a:rPr lang="en-US" dirty="0" smtClean="0"/>
              <a:t>environment modeled from the successful </a:t>
            </a:r>
            <a:r>
              <a:rPr lang="en-US" dirty="0"/>
              <a:t>HWRF </a:t>
            </a:r>
            <a:r>
              <a:rPr lang="en-US" dirty="0" smtClean="0"/>
              <a:t>approach.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NARRE SVN Repository </a:t>
            </a:r>
            <a:r>
              <a:rPr lang="en-US" dirty="0">
                <a:hlinkClick r:id="rId3"/>
              </a:rPr>
              <a:t>https://svn-dtc-narre.cgd.ucar.edu</a:t>
            </a:r>
            <a:r>
              <a:rPr lang="en-US" dirty="0"/>
              <a:t>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/>
              <a:t>NARRE WIKI </a:t>
            </a:r>
            <a:r>
              <a:rPr lang="en-US" dirty="0">
                <a:hlinkClick r:id="rId4"/>
              </a:rPr>
              <a:t>https://wiki,ucar.edu/display/DTC/</a:t>
            </a:r>
            <a:r>
              <a:rPr lang="en-US" dirty="0" smtClean="0">
                <a:hlinkClick r:id="rId4"/>
              </a:rPr>
              <a:t>NARRE</a:t>
            </a:r>
            <a:endParaRPr lang="en-US" dirty="0" smtClean="0"/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3150121984"/>
              </p:ext>
            </p:extLst>
          </p:nvPr>
        </p:nvGraphicFramePr>
        <p:xfrm>
          <a:off x="1600200" y="2209800"/>
          <a:ext cx="57404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6" name="Oval Callout 15"/>
          <p:cNvSpPr/>
          <p:nvPr/>
        </p:nvSpPr>
        <p:spPr>
          <a:xfrm>
            <a:off x="152400" y="4876800"/>
            <a:ext cx="1905000" cy="914400"/>
          </a:xfrm>
          <a:prstGeom prst="wedgeEllipseCallout">
            <a:avLst>
              <a:gd name="adj1" fmla="val 42925"/>
              <a:gd name="adj2" fmla="val -131944"/>
            </a:avLst>
          </a:prstGeom>
          <a:pattFill prst="ltVert">
            <a:fgClr>
              <a:schemeClr val="tx2">
                <a:lumMod val="60000"/>
                <a:lumOff val="40000"/>
              </a:schemeClr>
            </a:fgClr>
            <a:bgClr>
              <a:schemeClr val="tx2">
                <a:lumMod val="40000"/>
                <a:lumOff val="60000"/>
              </a:schemeClr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Community Development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6629400" y="4495800"/>
            <a:ext cx="1676400" cy="914400"/>
          </a:xfrm>
          <a:prstGeom prst="wedgeEllipseCallout">
            <a:avLst>
              <a:gd name="adj1" fmla="val -23863"/>
              <a:gd name="adj2" fmla="val -157870"/>
            </a:avLst>
          </a:prstGeom>
          <a:pattFill prst="ltVert">
            <a:fgClr>
              <a:schemeClr val="tx2">
                <a:lumMod val="60000"/>
                <a:lumOff val="40000"/>
              </a:schemeClr>
            </a:fgClr>
            <a:bgClr>
              <a:schemeClr val="tx2">
                <a:lumMod val="40000"/>
                <a:lumOff val="60000"/>
              </a:schemeClr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EMC</a:t>
            </a:r>
          </a:p>
          <a:p>
            <a:pPr algn="ctr"/>
            <a:r>
              <a:rPr lang="en-US" dirty="0" smtClean="0"/>
              <a:t>Operational Packages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67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9049</TotalTime>
  <Words>1220</Words>
  <Application>Microsoft Macintosh PowerPoint</Application>
  <PresentationFormat>On-screen Show (4:3)</PresentationFormat>
  <Paragraphs>237</Paragraphs>
  <Slides>27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Equity</vt:lpstr>
      <vt:lpstr>Ensemble Task</vt:lpstr>
      <vt:lpstr>Team Members, Collaborators and Acknowledgements </vt:lpstr>
      <vt:lpstr>DTC Ensemble Task Work in AOP 2015</vt:lpstr>
      <vt:lpstr>Carry – over 2014 activities</vt:lpstr>
      <vt:lpstr>PowerPoint Presentation</vt:lpstr>
      <vt:lpstr>Progress Report</vt:lpstr>
      <vt:lpstr>Potential Future Extension</vt:lpstr>
      <vt:lpstr>2015 Activities</vt:lpstr>
      <vt:lpstr>SVN Centralized Collaboration Environment</vt:lpstr>
      <vt:lpstr>PowerPoint Presentation</vt:lpstr>
      <vt:lpstr>EN2: Testing of stochastic physics for use in NARRE</vt:lpstr>
      <vt:lpstr>Experiments</vt:lpstr>
      <vt:lpstr>Rank Histogram- 3hry precip.</vt:lpstr>
      <vt:lpstr>Precipitation Analysis 3hrly accumulations, thresholds in mm</vt:lpstr>
      <vt:lpstr>Reliability Diagram  (3hrly accumulations)</vt:lpstr>
      <vt:lpstr>Ensemble mean Bias and GSS</vt:lpstr>
      <vt:lpstr>PowerPoint Presentation</vt:lpstr>
      <vt:lpstr>PowerPoint Presentation</vt:lpstr>
      <vt:lpstr>Summary</vt:lpstr>
      <vt:lpstr>Extension of existing and potential new activities for AOP 2016</vt:lpstr>
      <vt:lpstr>Potential new activities in AOP 2016???</vt:lpstr>
      <vt:lpstr>Additional Material</vt:lpstr>
      <vt:lpstr>PROJECTED SCHEDULE</vt:lpstr>
      <vt:lpstr>OVERALL DESIGN OF NN-MP IN NNMB</vt:lpstr>
      <vt:lpstr>LIST OF OUTPUT VARIABLES</vt:lpstr>
      <vt:lpstr>LIST OF SELECTED FORECAST DATES</vt:lpstr>
      <vt:lpstr>VALIDATION OF DATA</vt:lpstr>
    </vt:vector>
  </TitlesOfParts>
  <Company>UCAR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Task Title</dc:title>
  <dc:creator>nance</dc:creator>
  <cp:lastModifiedBy>Isidora Jankov</cp:lastModifiedBy>
  <cp:revision>416</cp:revision>
  <dcterms:created xsi:type="dcterms:W3CDTF">2010-01-13T21:32:25Z</dcterms:created>
  <dcterms:modified xsi:type="dcterms:W3CDTF">2015-08-24T20:14:51Z</dcterms:modified>
</cp:coreProperties>
</file>