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23"/>
  </p:notesMasterIdLst>
  <p:handoutMasterIdLst>
    <p:handoutMasterId r:id="rId24"/>
  </p:handoutMasterIdLst>
  <p:sldIdLst>
    <p:sldId id="256" r:id="rId2"/>
    <p:sldId id="333" r:id="rId3"/>
    <p:sldId id="334" r:id="rId4"/>
    <p:sldId id="312" r:id="rId5"/>
    <p:sldId id="372" r:id="rId6"/>
    <p:sldId id="377" r:id="rId7"/>
    <p:sldId id="373" r:id="rId8"/>
    <p:sldId id="376" r:id="rId9"/>
    <p:sldId id="374" r:id="rId10"/>
    <p:sldId id="375" r:id="rId11"/>
    <p:sldId id="313" r:id="rId12"/>
    <p:sldId id="390" r:id="rId13"/>
    <p:sldId id="392" r:id="rId14"/>
    <p:sldId id="391" r:id="rId15"/>
    <p:sldId id="380" r:id="rId16"/>
    <p:sldId id="381" r:id="rId17"/>
    <p:sldId id="384" r:id="rId18"/>
    <p:sldId id="385" r:id="rId19"/>
    <p:sldId id="283" r:id="rId20"/>
    <p:sldId id="389" r:id="rId21"/>
    <p:sldId id="330" r:id="rId22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3" autoAdjust="0"/>
    <p:restoredTop sz="88574" autoAdjust="0"/>
  </p:normalViewPr>
  <p:slideViewPr>
    <p:cSldViewPr>
      <p:cViewPr varScale="1">
        <p:scale>
          <a:sx n="169" d="100"/>
          <a:sy n="169" d="100"/>
        </p:scale>
        <p:origin x="-2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wolff:Documents:DTC:NMMB:significance_table_diff_east_nmmb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wolff:Documents:DTC:NMMB:significance_table_diff_east_nmmb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wolff:Documents:DTC:NMMB:significance_table_diff_east_nmm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Summer-East</c:v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lead_tmp!$AC$31:$AE$31</c:f>
              <c:numCache>
                <c:formatCode>0%</c:formatCode>
                <c:ptCount val="3"/>
                <c:pt idx="0">
                  <c:v>0.0</c:v>
                </c:pt>
                <c:pt idx="1">
                  <c:v>0.03125</c:v>
                </c:pt>
                <c:pt idx="2">
                  <c:v>0.21875</c:v>
                </c:pt>
              </c:numCache>
            </c:numRef>
          </c:val>
        </c:ser>
        <c:ser>
          <c:idx val="1"/>
          <c:order val="1"/>
          <c:tx>
            <c:v>Summer-West</c:v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lead_tmp!$AC$32:$AE$32</c:f>
              <c:numCache>
                <c:formatCode>0%</c:formatCode>
                <c:ptCount val="3"/>
                <c:pt idx="0">
                  <c:v>0.015625</c:v>
                </c:pt>
                <c:pt idx="1">
                  <c:v>0.046875</c:v>
                </c:pt>
                <c:pt idx="2">
                  <c:v>0.1875</c:v>
                </c:pt>
              </c:numCache>
            </c:numRef>
          </c:val>
        </c:ser>
        <c:ser>
          <c:idx val="2"/>
          <c:order val="2"/>
          <c:tx>
            <c:v>Winter-East</c:v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lead_tmp!$AC$34:$AE$34</c:f>
              <c:numCache>
                <c:formatCode>0%</c:formatCode>
                <c:ptCount val="3"/>
                <c:pt idx="0">
                  <c:v>0.03125</c:v>
                </c:pt>
                <c:pt idx="1">
                  <c:v>0.15625</c:v>
                </c:pt>
                <c:pt idx="2">
                  <c:v>0.0625</c:v>
                </c:pt>
              </c:numCache>
            </c:numRef>
          </c:val>
        </c:ser>
        <c:ser>
          <c:idx val="3"/>
          <c:order val="3"/>
          <c:tx>
            <c:v>Winter-West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lead_tmp!$AC$35:$AE$35</c:f>
              <c:numCache>
                <c:formatCode>0%</c:formatCode>
                <c:ptCount val="3"/>
                <c:pt idx="0">
                  <c:v>0.09375</c:v>
                </c:pt>
                <c:pt idx="1">
                  <c:v>0.140625</c:v>
                </c:pt>
                <c:pt idx="2">
                  <c:v>0.015625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20760264"/>
        <c:axId val="-2120757096"/>
      </c:barChart>
      <c:catAx>
        <c:axId val="-21207602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0757096"/>
        <c:crosses val="autoZero"/>
        <c:auto val="1"/>
        <c:lblAlgn val="ctr"/>
        <c:lblOffset val="100"/>
        <c:noMultiLvlLbl val="0"/>
      </c:catAx>
      <c:valAx>
        <c:axId val="-2120757096"/>
        <c:scaling>
          <c:orientation val="minMax"/>
          <c:max val="0.55"/>
          <c:min val="0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0760264"/>
        <c:crosses val="autoZero"/>
        <c:crossBetween val="between"/>
        <c:majorUnit val="0.15"/>
      </c:valAx>
    </c:plotArea>
    <c:legend>
      <c:legendPos val="b"/>
      <c:layout>
        <c:manualLayout>
          <c:xMode val="edge"/>
          <c:yMode val="edge"/>
          <c:x val="0.000371828521434819"/>
          <c:y val="0.72419169825994"/>
          <c:w val="0.999628171478565"/>
          <c:h val="0.226425585690678"/>
        </c:manualLayout>
      </c:layout>
      <c:overlay val="0"/>
      <c:txPr>
        <a:bodyPr/>
        <a:lstStyle/>
        <a:p>
          <a:pPr>
            <a:defRPr sz="800" b="1" i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Summer-East</c:v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lead_tmp!$AC$37:$AE$37</c:f>
              <c:numCache>
                <c:formatCode>0%</c:formatCode>
                <c:ptCount val="3"/>
                <c:pt idx="0">
                  <c:v>0.0</c:v>
                </c:pt>
                <c:pt idx="1">
                  <c:v>0.03125</c:v>
                </c:pt>
                <c:pt idx="2">
                  <c:v>0.21875</c:v>
                </c:pt>
              </c:numCache>
            </c:numRef>
          </c:val>
        </c:ser>
        <c:ser>
          <c:idx val="1"/>
          <c:order val="1"/>
          <c:tx>
            <c:v>Summer-West</c:v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lead_tmp!$AC$38:$AE$38</c:f>
              <c:numCache>
                <c:formatCode>0%</c:formatCode>
                <c:ptCount val="3"/>
                <c:pt idx="0">
                  <c:v>0.140625</c:v>
                </c:pt>
                <c:pt idx="1">
                  <c:v>0.015625</c:v>
                </c:pt>
                <c:pt idx="2">
                  <c:v>0.09375</c:v>
                </c:pt>
              </c:numCache>
            </c:numRef>
          </c:val>
        </c:ser>
        <c:ser>
          <c:idx val="2"/>
          <c:order val="2"/>
          <c:tx>
            <c:v>Winter-East</c:v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lead_tmp!$AC$40:$AE$40</c:f>
              <c:numCache>
                <c:formatCode>0%</c:formatCode>
                <c:ptCount val="3"/>
                <c:pt idx="0">
                  <c:v>0.125</c:v>
                </c:pt>
                <c:pt idx="1">
                  <c:v>0.09375</c:v>
                </c:pt>
                <c:pt idx="2">
                  <c:v>0.03125</c:v>
                </c:pt>
              </c:numCache>
            </c:numRef>
          </c:val>
        </c:ser>
        <c:ser>
          <c:idx val="3"/>
          <c:order val="3"/>
          <c:tx>
            <c:v>Winter-West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lead_tmp!$AC$41:$AE$41</c:f>
              <c:numCache>
                <c:formatCode>0%</c:formatCode>
                <c:ptCount val="3"/>
                <c:pt idx="0">
                  <c:v>0.234375</c:v>
                </c:pt>
                <c:pt idx="1">
                  <c:v>0.015625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20681336"/>
        <c:axId val="-2120678168"/>
      </c:barChart>
      <c:catAx>
        <c:axId val="-21206813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0678168"/>
        <c:crosses val="autoZero"/>
        <c:auto val="1"/>
        <c:lblAlgn val="ctr"/>
        <c:lblOffset val="100"/>
        <c:noMultiLvlLbl val="0"/>
      </c:catAx>
      <c:valAx>
        <c:axId val="-2120678168"/>
        <c:scaling>
          <c:orientation val="minMax"/>
          <c:max val="0.55"/>
          <c:min val="0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0681336"/>
        <c:crosses val="autoZero"/>
        <c:crossBetween val="between"/>
        <c:majorUnit val="0.15"/>
      </c:valAx>
    </c:plotArea>
    <c:legend>
      <c:legendPos val="b"/>
      <c:layout>
        <c:manualLayout>
          <c:xMode val="edge"/>
          <c:yMode val="edge"/>
          <c:x val="0.000371828521434815"/>
          <c:y val="0.72419169825994"/>
          <c:w val="0.994982838683626"/>
          <c:h val="0.226425585690678"/>
        </c:manualLayout>
      </c:layout>
      <c:overlay val="0"/>
      <c:txPr>
        <a:bodyPr/>
        <a:lstStyle/>
        <a:p>
          <a:pPr>
            <a:defRPr sz="800" b="1" i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Summer-East</c:v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lead_tmp!$AC$43:$AE$43</c:f>
              <c:numCache>
                <c:formatCode>0%</c:formatCode>
                <c:ptCount val="3"/>
                <c:pt idx="0">
                  <c:v>0.0625</c:v>
                </c:pt>
                <c:pt idx="1">
                  <c:v>0.0</c:v>
                </c:pt>
                <c:pt idx="2">
                  <c:v>0.1875</c:v>
                </c:pt>
              </c:numCache>
            </c:numRef>
          </c:val>
        </c:ser>
        <c:ser>
          <c:idx val="1"/>
          <c:order val="1"/>
          <c:tx>
            <c:v>Summer-West</c:v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lead_tmp!$AC$44:$AE$44</c:f>
              <c:numCache>
                <c:formatCode>0%</c:formatCode>
                <c:ptCount val="3"/>
                <c:pt idx="0">
                  <c:v>0.09375</c:v>
                </c:pt>
                <c:pt idx="1">
                  <c:v>0.109375</c:v>
                </c:pt>
                <c:pt idx="2">
                  <c:v>0.046875</c:v>
                </c:pt>
              </c:numCache>
            </c:numRef>
          </c:val>
        </c:ser>
        <c:ser>
          <c:idx val="2"/>
          <c:order val="2"/>
          <c:tx>
            <c:v>Winter-East</c:v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lead_tmp!$AC$46:$AE$46</c:f>
              <c:numCache>
                <c:formatCode>0%</c:formatCode>
                <c:ptCount val="3"/>
                <c:pt idx="0">
                  <c:v>0.15625</c:v>
                </c:pt>
                <c:pt idx="1">
                  <c:v>0.078125</c:v>
                </c:pt>
                <c:pt idx="2">
                  <c:v>0.015625</c:v>
                </c:pt>
              </c:numCache>
            </c:numRef>
          </c:val>
        </c:ser>
        <c:ser>
          <c:idx val="3"/>
          <c:order val="3"/>
          <c:tx>
            <c:v>Winter-West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lead_tmp!$AC$30:$AE$30</c:f>
              <c:strCache>
                <c:ptCount val="3"/>
                <c:pt idx="0">
                  <c:v>No Diff</c:v>
                </c:pt>
                <c:pt idx="1">
                  <c:v>NAMOC</c:v>
                </c:pt>
                <c:pt idx="2">
                  <c:v>ThompMP</c:v>
                </c:pt>
              </c:strCache>
            </c:strRef>
          </c:cat>
          <c:val>
            <c:numRef>
              <c:f>lead_tmp!$AC$47:$AE$47</c:f>
              <c:numCache>
                <c:formatCode>0%</c:formatCode>
                <c:ptCount val="3"/>
                <c:pt idx="0">
                  <c:v>0.140625</c:v>
                </c:pt>
                <c:pt idx="1">
                  <c:v>0.109375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20508840"/>
        <c:axId val="-2120502712"/>
      </c:barChart>
      <c:catAx>
        <c:axId val="-2120508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0502712"/>
        <c:crosses val="autoZero"/>
        <c:auto val="1"/>
        <c:lblAlgn val="ctr"/>
        <c:lblOffset val="100"/>
        <c:noMultiLvlLbl val="0"/>
      </c:catAx>
      <c:valAx>
        <c:axId val="-2120502712"/>
        <c:scaling>
          <c:orientation val="minMax"/>
          <c:max val="0.55"/>
          <c:min val="0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0508840"/>
        <c:crosses val="autoZero"/>
        <c:crossBetween val="between"/>
        <c:majorUnit val="0.15"/>
      </c:valAx>
    </c:plotArea>
    <c:legend>
      <c:legendPos val="b"/>
      <c:layout>
        <c:manualLayout>
          <c:xMode val="edge"/>
          <c:yMode val="edge"/>
          <c:x val="0.000371828521434815"/>
          <c:y val="0.72419169825994"/>
          <c:w val="0.994982838683626"/>
          <c:h val="0.226425585690678"/>
        </c:manualLayout>
      </c:layout>
      <c:overlay val="0"/>
      <c:txPr>
        <a:bodyPr/>
        <a:lstStyle/>
        <a:p>
          <a:pPr>
            <a:defRPr sz="800" b="1" i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69DA124-AF56-454E-9830-C40BDE9DFF4B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608BB7E-584D-472B-878A-0D105455BB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21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D84D92EA-C28B-4061-A385-B393EF958A7B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AFDFDE0-7E87-4D0C-A795-403F4C50FD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28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43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03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95978-D253-485A-A8DE-8B20070210F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1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1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67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07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07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07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07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0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50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04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06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9579">
              <a:defRPr/>
            </a:pPr>
            <a:endParaRPr lang="en-US" sz="1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D4F98-7AF9-494B-BDC0-2A555DDB4EC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75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DA8-578C-2E42-B831-512E3328F30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8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03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46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03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0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0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E010DCD-E053-47AD-A951-25BCFFF373F4}" type="datetimeFigureOut">
              <a:rPr lang="en-US" smtClean="0"/>
              <a:pPr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://www.dtcenter.org/config/v0.9/NEMS_NAMOC/index.php" TargetMode="External"/><Relationship Id="rId5" Type="http://schemas.openxmlformats.org/officeDocument/2006/relationships/hyperlink" Target="http://www.dtcenter.org/eval/meso_mod/nmmb_test/nems_v0.9/index.php" TargetMode="External"/><Relationship Id="rId6" Type="http://schemas.openxmlformats.org/officeDocument/2006/relationships/hyperlink" Target="http://www.dtcenter.org/config/v0.9/NEMS_ThompsonMP/index.php" TargetMode="External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429000"/>
            <a:ext cx="6400800" cy="3048000"/>
          </a:xfrm>
        </p:spPr>
        <p:txBody>
          <a:bodyPr>
            <a:normAutofit/>
          </a:bodyPr>
          <a:lstStyle/>
          <a:p>
            <a:r>
              <a:rPr lang="en-US" sz="1900" dirty="0" smtClean="0"/>
              <a:t>Jamie Wolff</a:t>
            </a:r>
          </a:p>
          <a:p>
            <a:r>
              <a:rPr lang="en-US" sz="1900" dirty="0" smtClean="0"/>
              <a:t>Jeff Beck, Laurie Carson, Michelle </a:t>
            </a:r>
            <a:r>
              <a:rPr lang="en-US" sz="1900" dirty="0" err="1" smtClean="0"/>
              <a:t>Harrold</a:t>
            </a:r>
            <a:r>
              <a:rPr lang="en-US" sz="1900" dirty="0" smtClean="0"/>
              <a:t>, Tracy </a:t>
            </a:r>
            <a:r>
              <a:rPr lang="en-US" sz="1900" dirty="0" err="1" smtClean="0"/>
              <a:t>Hertneky</a:t>
            </a:r>
            <a:endParaRPr lang="en-US" sz="1900" dirty="0" smtClean="0"/>
          </a:p>
          <a:p>
            <a:endParaRPr lang="en-US" sz="1900" dirty="0" smtClean="0"/>
          </a:p>
          <a:p>
            <a:r>
              <a:rPr lang="en-US" sz="1900" dirty="0" smtClean="0"/>
              <a:t>15 April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05930"/>
            <a:ext cx="8839200" cy="1470025"/>
          </a:xfrm>
        </p:spPr>
        <p:txBody>
          <a:bodyPr>
            <a:noAutofit/>
          </a:bodyPr>
          <a:lstStyle/>
          <a:p>
            <a:r>
              <a:rPr lang="en-US" sz="2800" dirty="0" smtClean="0"/>
              <a:t>Assessment of two microphysics schemes in the NOAA Environmental Modeling System (NEMS) Non-hydrostatic </a:t>
            </a:r>
            <a:r>
              <a:rPr lang="en-US" sz="2800" dirty="0" err="1" smtClean="0"/>
              <a:t>Multiscale</a:t>
            </a:r>
            <a:r>
              <a:rPr lang="en-US" sz="2800" dirty="0" smtClean="0"/>
              <a:t> Model on the B-grid (NMMB) </a:t>
            </a:r>
            <a:endParaRPr lang="en-US" sz="2800" dirty="0"/>
          </a:p>
        </p:txBody>
      </p:sp>
      <p:pic>
        <p:nvPicPr>
          <p:cNvPr id="5" name="Picture 4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4184904"/>
            <a:ext cx="3064853" cy="23682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4184904"/>
            <a:ext cx="3064853" cy="23682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371600"/>
            <a:ext cx="3064853" cy="23682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1371600"/>
            <a:ext cx="3064853" cy="2368296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548640" y="274320"/>
            <a:ext cx="818388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</a:t>
            </a:r>
            <a:r>
              <a:rPr lang="en-US" sz="3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 Wind Speed Bias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 UTC initializations 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Fcst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Hr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42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5709166" y="267283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975866" y="1110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6200000">
            <a:off x="-527903" y="2291557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Summer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 rot="16200000">
            <a:off x="-272256" y="5066760"/>
            <a:ext cx="91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Winter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709166" y="58732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75866" y="431113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Snip and Round Single Corner Rectangle 26"/>
          <p:cNvSpPr/>
          <p:nvPr/>
        </p:nvSpPr>
        <p:spPr>
          <a:xfrm>
            <a:off x="2715768" y="4462271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2" name="Snip and Round Single Corner Rectangle 31"/>
          <p:cNvSpPr/>
          <p:nvPr/>
        </p:nvSpPr>
        <p:spPr>
          <a:xfrm>
            <a:off x="5614416" y="4462272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5" name="Snip and Round Single Corner Rectangle 34"/>
          <p:cNvSpPr/>
          <p:nvPr/>
        </p:nvSpPr>
        <p:spPr>
          <a:xfrm>
            <a:off x="2715768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6" name="Snip and Round Single Corner Rectangle 35"/>
          <p:cNvSpPr/>
          <p:nvPr/>
        </p:nvSpPr>
        <p:spPr>
          <a:xfrm>
            <a:off x="5614416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2" name="Picture 1" descr="NAMOC_NEMSv0.9_MPR_g187_WIND_Z10_CONUS_00f42_summer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576072"/>
            <a:ext cx="2046176" cy="1554480"/>
          </a:xfrm>
          <a:prstGeom prst="rect">
            <a:avLst/>
          </a:prstGeom>
        </p:spPr>
      </p:pic>
      <p:pic>
        <p:nvPicPr>
          <p:cNvPr id="3" name="Picture 2" descr="ThompsonMP_NEMSv0.9_MPR_g187_WIND_Z10_CONUS_00f42_summer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2130552"/>
            <a:ext cx="2046176" cy="1554480"/>
          </a:xfrm>
          <a:prstGeom prst="rect">
            <a:avLst/>
          </a:prstGeom>
        </p:spPr>
      </p:pic>
      <p:pic>
        <p:nvPicPr>
          <p:cNvPr id="4" name="Picture 3" descr="NAMOC_NEMSv0.9_MPR_g187_WIND_Z10_CONUS_00f42_winter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3730752"/>
            <a:ext cx="2046176" cy="1554480"/>
          </a:xfrm>
          <a:prstGeom prst="rect">
            <a:avLst/>
          </a:prstGeom>
        </p:spPr>
      </p:pic>
      <p:pic>
        <p:nvPicPr>
          <p:cNvPr id="5" name="Picture 4" descr="ThompsonMP_NEMSv0.9_MPR_g187_WIND_Z10_CONUS_00f42_winter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5303520"/>
            <a:ext cx="2046176" cy="1554480"/>
          </a:xfrm>
          <a:prstGeom prst="rect">
            <a:avLst/>
          </a:prstGeom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09600" y="3745468"/>
            <a:ext cx="5486400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        </a:t>
            </a:r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r>
              <a:rPr lang="en-US" b="1" dirty="0" smtClean="0">
                <a:solidFill>
                  <a:srgbClr val="FF0000"/>
                </a:solidFill>
              </a:rPr>
              <a:t>        </a:t>
            </a:r>
            <a:r>
              <a:rPr lang="en-US" b="1" dirty="0" smtClean="0">
                <a:solidFill>
                  <a:srgbClr val="008000"/>
                </a:solidFill>
              </a:rPr>
              <a:t>Difference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080" y="3300984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0440" y="3300984"/>
            <a:ext cx="137160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05072" y="3300984"/>
            <a:ext cx="950976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03520" y="3300984"/>
            <a:ext cx="786384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60120" y="3300984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63240" y="3300984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64792" y="3300984"/>
            <a:ext cx="137160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463040" y="3300984"/>
            <a:ext cx="28346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29384" y="3300984"/>
            <a:ext cx="28346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78608" y="3300984"/>
            <a:ext cx="292608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169664" y="6108192"/>
            <a:ext cx="137160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334256" y="6108192"/>
            <a:ext cx="28346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632704" y="6108192"/>
            <a:ext cx="28346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685032" y="6108192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609344" y="6108192"/>
            <a:ext cx="630936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43200" y="6108192"/>
            <a:ext cx="45720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4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Bias – SS/PS Differences</a:t>
            </a:r>
            <a:br>
              <a:rPr lang="en-US" dirty="0" smtClean="0"/>
            </a:br>
            <a:r>
              <a:rPr lang="en-US" sz="3100" dirty="0" smtClean="0"/>
              <a:t>00 UTC Initializations</a:t>
            </a:r>
            <a:endParaRPr lang="en-US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581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Gill Sans MT" pitchFamily="34" charset="0"/>
              </a:rPr>
              <a:t>SS (light shading) &amp; </a:t>
            </a:r>
            <a:r>
              <a:rPr lang="en-US" sz="1400" b="1" dirty="0" smtClean="0">
                <a:latin typeface="Gill Sans MT" pitchFamily="34" charset="0"/>
              </a:rPr>
              <a:t>PS (dark shading) </a:t>
            </a:r>
            <a:r>
              <a:rPr lang="en-US" sz="1400" dirty="0" smtClean="0">
                <a:latin typeface="Gill Sans MT" pitchFamily="34" charset="0"/>
              </a:rPr>
              <a:t>differences for </a:t>
            </a:r>
            <a:r>
              <a:rPr lang="en-US" sz="1400" i="1" dirty="0" smtClean="0">
                <a:latin typeface="Gill Sans MT" pitchFamily="34" charset="0"/>
              </a:rPr>
              <a:t>surface temp, dew point, </a:t>
            </a:r>
            <a:r>
              <a:rPr lang="en-US" sz="1400" dirty="0" smtClean="0">
                <a:latin typeface="Gill Sans MT" pitchFamily="34" charset="0"/>
              </a:rPr>
              <a:t>&amp;</a:t>
            </a:r>
            <a:r>
              <a:rPr lang="en-US" sz="1400" i="1" dirty="0" smtClean="0">
                <a:latin typeface="Gill Sans MT" pitchFamily="34" charset="0"/>
              </a:rPr>
              <a:t> wind speed bias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Gill Sans MT" pitchFamily="34" charset="0"/>
              </a:rPr>
              <a:t>NAMOC better performer            </a:t>
            </a:r>
            <a:r>
              <a:rPr lang="en-US" sz="1400" b="1" dirty="0" err="1" smtClean="0">
                <a:solidFill>
                  <a:srgbClr val="C00000"/>
                </a:solidFill>
                <a:latin typeface="Gill Sans MT" pitchFamily="34" charset="0"/>
              </a:rPr>
              <a:t>ThompsonMP</a:t>
            </a:r>
            <a:r>
              <a:rPr lang="en-US" sz="1400" b="1" dirty="0" smtClean="0">
                <a:solidFill>
                  <a:srgbClr val="C00000"/>
                </a:solidFill>
                <a:latin typeface="Gill Sans MT" pitchFamily="34" charset="0"/>
              </a:rPr>
              <a:t> better performer</a:t>
            </a:r>
            <a:endParaRPr lang="en-US" sz="1400" b="1" dirty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291" y="1371600"/>
            <a:ext cx="1766509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b="1" dirty="0" smtClean="0"/>
              <a:t>2 m Temperature</a:t>
            </a:r>
            <a:endParaRPr lang="en-US" sz="17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89501" y="1371600"/>
            <a:ext cx="2730299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b="1" dirty="0" smtClean="0"/>
              <a:t>2 m Dew Point Temperature</a:t>
            </a:r>
            <a:endParaRPr lang="en-US" sz="17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11119" y="1371600"/>
            <a:ext cx="1747081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b="1" dirty="0" smtClean="0"/>
              <a:t>10 m Wind Speed</a:t>
            </a:r>
            <a:endParaRPr lang="en-US" sz="1700" b="1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326759"/>
              </p:ext>
            </p:extLst>
          </p:nvPr>
        </p:nvGraphicFramePr>
        <p:xfrm>
          <a:off x="762000" y="4038600"/>
          <a:ext cx="7772397" cy="2693645"/>
        </p:xfrm>
        <a:graphic>
          <a:graphicData uri="http://schemas.openxmlformats.org/drawingml/2006/table">
            <a:tbl>
              <a:tblPr/>
              <a:tblGrid>
                <a:gridCol w="167360"/>
                <a:gridCol w="167360"/>
                <a:gridCol w="315031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403633"/>
                <a:gridCol w="260885"/>
              </a:tblGrid>
              <a:tr h="62323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66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f03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f06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f09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f12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f15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f18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f21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f24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f27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f30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f33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f36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f39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f42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f45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f48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2-m Temperature</a:t>
                      </a:r>
                    </a:p>
                  </a:txBody>
                  <a:tcPr marL="4922" marR="4922" marT="4922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Summer</a:t>
                      </a:r>
                    </a:p>
                  </a:txBody>
                  <a:tcPr marL="4922" marR="4922" marT="4922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156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Winter</a:t>
                      </a:r>
                    </a:p>
                  </a:txBody>
                  <a:tcPr marL="4922" marR="4922" marT="4922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5271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2-m Dew Point</a:t>
                      </a:r>
                    </a:p>
                  </a:txBody>
                  <a:tcPr marL="4922" marR="4922" marT="4922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Summer</a:t>
                      </a:r>
                    </a:p>
                  </a:txBody>
                  <a:tcPr marL="4922" marR="4922" marT="4922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156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Winter</a:t>
                      </a:r>
                    </a:p>
                  </a:txBody>
                  <a:tcPr marL="4922" marR="4922" marT="4922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 *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5271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10-m Wind Speed</a:t>
                      </a:r>
                    </a:p>
                  </a:txBody>
                  <a:tcPr marL="4922" marR="4922" marT="4922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Summer</a:t>
                      </a:r>
                    </a:p>
                  </a:txBody>
                  <a:tcPr marL="4922" marR="4922" marT="4922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156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Winter</a:t>
                      </a:r>
                    </a:p>
                  </a:txBody>
                  <a:tcPr marL="4922" marR="4922" marT="4922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ThompMP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784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West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--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NAMOC</a:t>
                      </a:r>
                    </a:p>
                  </a:txBody>
                  <a:tcPr marL="4922" marR="4922" marT="4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323"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922" marR="4922" marT="49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9423157"/>
              </p:ext>
            </p:extLst>
          </p:nvPr>
        </p:nvGraphicFramePr>
        <p:xfrm>
          <a:off x="76200" y="1600200"/>
          <a:ext cx="29718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7538504"/>
              </p:ext>
            </p:extLst>
          </p:nvPr>
        </p:nvGraphicFramePr>
        <p:xfrm>
          <a:off x="3048000" y="1600200"/>
          <a:ext cx="29718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7846937"/>
              </p:ext>
            </p:extLst>
          </p:nvPr>
        </p:nvGraphicFramePr>
        <p:xfrm>
          <a:off x="6096000" y="1600200"/>
          <a:ext cx="29718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67512" y="2474976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14%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7712" y="1704201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48%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3040" y="1953768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38%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30168" y="1670304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50%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30368" y="202692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34%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25696" y="2456688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16%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93408" y="1770888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45%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84464" y="2237601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25%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88936" y="211836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30%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1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" b="7778"/>
          <a:stretch/>
        </p:blipFill>
        <p:spPr>
          <a:xfrm>
            <a:off x="1447800" y="1447615"/>
            <a:ext cx="6242304" cy="5257985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539496" y="304800"/>
            <a:ext cx="8183880" cy="1143000"/>
          </a:xfrm>
          <a:prstGeom prst="rect">
            <a:avLst/>
          </a:prstGeom>
          <a:solidFill>
            <a:schemeClr val="bg1"/>
          </a:solidFill>
        </p:spPr>
        <p:txBody>
          <a:bodyPr bIns="91440" anchor="b" anchorCtr="0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7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Base Rate (&gt; 0.01”)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 UTC Initialization 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en-US" sz="29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Fcst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48; Summer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997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879" y="4337304"/>
            <a:ext cx="3060780" cy="23682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84" y="4337305"/>
            <a:ext cx="3060778" cy="23682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43" y="1372335"/>
            <a:ext cx="3064853" cy="23668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47" y="1372335"/>
            <a:ext cx="3064853" cy="2366825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539407" y="290299"/>
            <a:ext cx="818388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7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03-h Precipitation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Frequency Bias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 UTC initializations 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en-US" sz="29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Fcst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Hr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48; Summer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6200000">
            <a:off x="829892" y="2291557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 rot="16200000">
            <a:off x="742642" y="5035033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888147" y="3657600"/>
            <a:ext cx="5486400" cy="64633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        </a:t>
            </a:r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r>
              <a:rPr lang="en-US" b="1" dirty="0" smtClean="0">
                <a:solidFill>
                  <a:srgbClr val="FF0000"/>
                </a:solidFill>
              </a:rPr>
              <a:t>       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Base Rate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 smtClean="0"/>
              <a:t>Dashed: </a:t>
            </a:r>
            <a:r>
              <a:rPr lang="en-US" b="1" dirty="0" smtClean="0"/>
              <a:t>g218 (~12km)</a:t>
            </a:r>
            <a:r>
              <a:rPr lang="en-US" b="1" dirty="0" smtClean="0"/>
              <a:t>	Solid: </a:t>
            </a:r>
            <a:r>
              <a:rPr lang="en-US" b="1" dirty="0" smtClean="0"/>
              <a:t>g187 (~2.5km)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346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43" y="4184905"/>
            <a:ext cx="3064853" cy="23682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47" y="4184904"/>
            <a:ext cx="3064853" cy="23682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43" y="1371601"/>
            <a:ext cx="3064853" cy="23682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68" y="1371600"/>
            <a:ext cx="3060210" cy="2368296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539407" y="290299"/>
            <a:ext cx="818388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7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Reflectivity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Frequency Bias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 UTC initializations 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– Threshold ≥ 10 </a:t>
            </a:r>
            <a:r>
              <a:rPr lang="en-US" sz="29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dBZ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6200000">
            <a:off x="829892" y="2291557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Summer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 rot="16200000">
            <a:off x="1085539" y="5066760"/>
            <a:ext cx="91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Winter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937966" y="3747779"/>
            <a:ext cx="5486400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        </a:t>
            </a:r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r>
              <a:rPr lang="en-US" b="1" dirty="0" smtClean="0">
                <a:solidFill>
                  <a:srgbClr val="FF0000"/>
                </a:solidFill>
              </a:rPr>
              <a:t>       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Base Rate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1320" y="3185160"/>
            <a:ext cx="18288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3565" y="3185160"/>
            <a:ext cx="128016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73565" y="6004560"/>
            <a:ext cx="256032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72646" y="6004560"/>
            <a:ext cx="45720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01438" y="6004560"/>
            <a:ext cx="146304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Downward Shortwave Radiation</a:t>
            </a:r>
            <a:br>
              <a:rPr lang="en-US" dirty="0" smtClean="0"/>
            </a:br>
            <a:r>
              <a:rPr lang="en-US" sz="3100" dirty="0" smtClean="0"/>
              <a:t>00 UTC Initializations – </a:t>
            </a:r>
            <a:r>
              <a:rPr lang="en-US" sz="3100" dirty="0" err="1" smtClean="0"/>
              <a:t>Fcst</a:t>
            </a:r>
            <a:r>
              <a:rPr lang="en-US" sz="3100" dirty="0" smtClean="0"/>
              <a:t> </a:t>
            </a:r>
            <a:r>
              <a:rPr lang="en-US" sz="3100" dirty="0" err="1" smtClean="0"/>
              <a:t>Hr</a:t>
            </a:r>
            <a:r>
              <a:rPr lang="en-US" sz="3100" dirty="0" smtClean="0"/>
              <a:t> 42; Summer</a:t>
            </a:r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 t="7200" b="4000"/>
          <a:stretch>
            <a:fillRect/>
          </a:stretch>
        </p:blipFill>
        <p:spPr>
          <a:xfrm>
            <a:off x="304800" y="1676400"/>
            <a:ext cx="2743200" cy="2436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t="7200" b="4000"/>
          <a:stretch>
            <a:fillRect/>
          </a:stretch>
        </p:blipFill>
        <p:spPr>
          <a:xfrm>
            <a:off x="6172200" y="1678823"/>
            <a:ext cx="2743200" cy="243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1371600"/>
            <a:ext cx="2971800" cy="297180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00400" y="4320570"/>
            <a:ext cx="2895600" cy="7848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70C0"/>
                </a:solidFill>
                <a:cs typeface="Gill Sans MT"/>
              </a:rPr>
              <a:t>NAMOC</a:t>
            </a:r>
            <a:r>
              <a:rPr lang="en-US" sz="1500" b="1" dirty="0" smtClean="0">
                <a:cs typeface="Gill Sans MT"/>
              </a:rPr>
              <a:t> – </a:t>
            </a:r>
            <a:r>
              <a:rPr lang="en-US" sz="1500" b="1" dirty="0" err="1" smtClean="0">
                <a:solidFill>
                  <a:srgbClr val="FF0000"/>
                </a:solidFill>
                <a:cs typeface="Gill Sans MT"/>
              </a:rPr>
              <a:t>ThompsonMP</a:t>
            </a:r>
            <a:endParaRPr lang="en-US" sz="1500" b="1" dirty="0" smtClean="0">
              <a:solidFill>
                <a:srgbClr val="FF0000"/>
              </a:solidFill>
              <a:cs typeface="Gill Sans MT"/>
            </a:endParaRPr>
          </a:p>
          <a:p>
            <a:pPr algn="ctr"/>
            <a:endParaRPr lang="en-US" sz="600" b="1" dirty="0" smtClean="0">
              <a:solidFill>
                <a:srgbClr val="FF0000"/>
              </a:solidFill>
              <a:cs typeface="Gill Sans MT"/>
            </a:endParaRPr>
          </a:p>
          <a:p>
            <a:r>
              <a:rPr lang="en-US" sz="1200" b="1" dirty="0" smtClean="0">
                <a:cs typeface="Gill Sans MT"/>
              </a:rPr>
              <a:t>Diff &gt; 0 </a:t>
            </a:r>
            <a:r>
              <a:rPr lang="en-US" sz="1200" b="1" dirty="0" smtClean="0">
                <a:cs typeface="Gill Sans MT"/>
                <a:sym typeface="Wingdings"/>
              </a:rPr>
              <a:t> </a:t>
            </a:r>
            <a:r>
              <a:rPr lang="en-US" sz="1200" b="1" dirty="0" smtClean="0">
                <a:solidFill>
                  <a:srgbClr val="FFC000"/>
                </a:solidFill>
                <a:cs typeface="Gill Sans MT"/>
                <a:sym typeface="Wingdings"/>
              </a:rPr>
              <a:t>NAMOC</a:t>
            </a:r>
            <a:r>
              <a:rPr lang="en-US" sz="1200" b="1" dirty="0" smtClean="0">
                <a:cs typeface="Gill Sans MT"/>
                <a:sym typeface="Wingdings"/>
              </a:rPr>
              <a:t> has </a:t>
            </a:r>
            <a:r>
              <a:rPr lang="en-US" sz="1200" b="1" dirty="0" smtClean="0">
                <a:solidFill>
                  <a:srgbClr val="FFC000"/>
                </a:solidFill>
                <a:cs typeface="Gill Sans MT"/>
                <a:sym typeface="Wingdings"/>
              </a:rPr>
              <a:t>larger </a:t>
            </a:r>
            <a:r>
              <a:rPr lang="en-US" sz="1200" b="1" dirty="0" smtClean="0">
                <a:cs typeface="Gill Sans MT"/>
                <a:sym typeface="Wingdings"/>
              </a:rPr>
              <a:t>values</a:t>
            </a:r>
          </a:p>
          <a:p>
            <a:r>
              <a:rPr lang="en-US" sz="1200" b="1" dirty="0" smtClean="0">
                <a:cs typeface="Gill Sans MT"/>
                <a:sym typeface="Wingdings"/>
              </a:rPr>
              <a:t>Diff &lt; 0  </a:t>
            </a:r>
            <a:r>
              <a:rPr lang="en-US" sz="1200" b="1" dirty="0" err="1" smtClean="0">
                <a:solidFill>
                  <a:srgbClr val="009900"/>
                </a:solidFill>
                <a:cs typeface="Gill Sans MT"/>
                <a:sym typeface="Wingdings"/>
              </a:rPr>
              <a:t>ThompsonMP</a:t>
            </a:r>
            <a:r>
              <a:rPr lang="en-US" sz="1200" b="1" dirty="0" smtClean="0">
                <a:solidFill>
                  <a:srgbClr val="009900"/>
                </a:solidFill>
                <a:cs typeface="Gill Sans MT"/>
                <a:sym typeface="Wingdings"/>
              </a:rPr>
              <a:t> </a:t>
            </a:r>
            <a:r>
              <a:rPr lang="en-US" sz="1200" b="1" dirty="0" smtClean="0">
                <a:cs typeface="Gill Sans MT"/>
                <a:sym typeface="Wingdings"/>
              </a:rPr>
              <a:t>has </a:t>
            </a:r>
            <a:r>
              <a:rPr lang="en-US" sz="1200" b="1" dirty="0" smtClean="0">
                <a:solidFill>
                  <a:srgbClr val="009900"/>
                </a:solidFill>
                <a:cs typeface="Gill Sans MT"/>
                <a:sym typeface="Wingdings"/>
              </a:rPr>
              <a:t>larger </a:t>
            </a:r>
            <a:r>
              <a:rPr lang="en-US" sz="1200" b="1" dirty="0" smtClean="0">
                <a:cs typeface="Gill Sans MT"/>
                <a:sym typeface="Wingdings"/>
              </a:rPr>
              <a:t>values</a:t>
            </a:r>
            <a:endParaRPr lang="en-US" sz="1200" b="1" dirty="0" smtClean="0">
              <a:cs typeface="Gill Sans M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61104"/>
            <a:ext cx="3064853" cy="2368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47" y="4261105"/>
            <a:ext cx="3064853" cy="2368295"/>
          </a:xfrm>
          <a:prstGeom prst="rect">
            <a:avLst/>
          </a:prstGeom>
        </p:spPr>
      </p:pic>
      <p:sp>
        <p:nvSpPr>
          <p:cNvPr id="17" name="Snip and Round Single Corner Rectangle 16"/>
          <p:cNvSpPr/>
          <p:nvPr/>
        </p:nvSpPr>
        <p:spPr>
          <a:xfrm>
            <a:off x="3557016" y="452628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8" name="Snip and Round Single Corner Rectangle 17"/>
          <p:cNvSpPr/>
          <p:nvPr/>
        </p:nvSpPr>
        <p:spPr>
          <a:xfrm>
            <a:off x="7214616" y="452628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13832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24194" y="1383268"/>
            <a:ext cx="173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3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Downward Shortwave Radiation</a:t>
            </a:r>
            <a:br>
              <a:rPr lang="en-US" dirty="0" smtClean="0"/>
            </a:br>
            <a:r>
              <a:rPr lang="en-US" sz="3100" dirty="0" smtClean="0"/>
              <a:t>00 UTC Initializations – </a:t>
            </a:r>
            <a:r>
              <a:rPr lang="en-US" sz="3100" dirty="0" err="1" smtClean="0"/>
              <a:t>Fcst</a:t>
            </a:r>
            <a:r>
              <a:rPr lang="en-US" sz="3100" dirty="0" smtClean="0"/>
              <a:t> </a:t>
            </a:r>
            <a:r>
              <a:rPr lang="en-US" sz="3100" dirty="0" err="1" smtClean="0"/>
              <a:t>Hr</a:t>
            </a:r>
            <a:r>
              <a:rPr lang="en-US" sz="3100" dirty="0" smtClean="0"/>
              <a:t> 42; Winter</a:t>
            </a:r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 t="7200" b="4000"/>
          <a:stretch>
            <a:fillRect/>
          </a:stretch>
        </p:blipFill>
        <p:spPr>
          <a:xfrm>
            <a:off x="308936" y="1676400"/>
            <a:ext cx="2739064" cy="2432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t="7200" b="4000"/>
          <a:stretch>
            <a:fillRect/>
          </a:stretch>
        </p:blipFill>
        <p:spPr>
          <a:xfrm>
            <a:off x="6176336" y="1676400"/>
            <a:ext cx="2739064" cy="2432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1371600"/>
            <a:ext cx="2971800" cy="297180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61104"/>
            <a:ext cx="3064853" cy="2368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61104"/>
            <a:ext cx="3064853" cy="23682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3000" y="13832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24194" y="1383268"/>
            <a:ext cx="173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Snip and Round Single Corner Rectangle 21"/>
          <p:cNvSpPr/>
          <p:nvPr/>
        </p:nvSpPr>
        <p:spPr>
          <a:xfrm>
            <a:off x="3557016" y="452628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3" name="Snip and Round Single Corner Rectangle 22"/>
          <p:cNvSpPr/>
          <p:nvPr/>
        </p:nvSpPr>
        <p:spPr>
          <a:xfrm>
            <a:off x="7214616" y="452628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00400" y="4320570"/>
            <a:ext cx="2895600" cy="7848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70C0"/>
                </a:solidFill>
                <a:cs typeface="Gill Sans MT"/>
              </a:rPr>
              <a:t>NAMOC</a:t>
            </a:r>
            <a:r>
              <a:rPr lang="en-US" sz="1500" b="1" dirty="0" smtClean="0">
                <a:cs typeface="Gill Sans MT"/>
              </a:rPr>
              <a:t> – </a:t>
            </a:r>
            <a:r>
              <a:rPr lang="en-US" sz="1500" b="1" dirty="0" err="1" smtClean="0">
                <a:solidFill>
                  <a:srgbClr val="FF0000"/>
                </a:solidFill>
                <a:cs typeface="Gill Sans MT"/>
              </a:rPr>
              <a:t>ThompsonMP</a:t>
            </a:r>
            <a:endParaRPr lang="en-US" sz="1500" b="1" dirty="0" smtClean="0">
              <a:solidFill>
                <a:srgbClr val="FF0000"/>
              </a:solidFill>
              <a:cs typeface="Gill Sans MT"/>
            </a:endParaRPr>
          </a:p>
          <a:p>
            <a:pPr algn="ctr"/>
            <a:endParaRPr lang="en-US" sz="600" b="1" dirty="0" smtClean="0">
              <a:solidFill>
                <a:srgbClr val="FF0000"/>
              </a:solidFill>
              <a:cs typeface="Gill Sans MT"/>
            </a:endParaRPr>
          </a:p>
          <a:p>
            <a:r>
              <a:rPr lang="en-US" sz="1200" b="1" dirty="0" smtClean="0">
                <a:cs typeface="Gill Sans MT"/>
              </a:rPr>
              <a:t>Diff &gt; 0 </a:t>
            </a:r>
            <a:r>
              <a:rPr lang="en-US" sz="1200" b="1" dirty="0" smtClean="0">
                <a:cs typeface="Gill Sans MT"/>
                <a:sym typeface="Wingdings"/>
              </a:rPr>
              <a:t> </a:t>
            </a:r>
            <a:r>
              <a:rPr lang="en-US" sz="1200" b="1" dirty="0" smtClean="0">
                <a:solidFill>
                  <a:srgbClr val="FFC000"/>
                </a:solidFill>
                <a:cs typeface="Gill Sans MT"/>
                <a:sym typeface="Wingdings"/>
              </a:rPr>
              <a:t>NAMOC</a:t>
            </a:r>
            <a:r>
              <a:rPr lang="en-US" sz="1200" b="1" dirty="0" smtClean="0">
                <a:cs typeface="Gill Sans MT"/>
                <a:sym typeface="Wingdings"/>
              </a:rPr>
              <a:t> has </a:t>
            </a:r>
            <a:r>
              <a:rPr lang="en-US" sz="1200" b="1" dirty="0" smtClean="0">
                <a:solidFill>
                  <a:srgbClr val="FFC000"/>
                </a:solidFill>
                <a:cs typeface="Gill Sans MT"/>
                <a:sym typeface="Wingdings"/>
              </a:rPr>
              <a:t>larger </a:t>
            </a:r>
            <a:r>
              <a:rPr lang="en-US" sz="1200" b="1" dirty="0" smtClean="0">
                <a:cs typeface="Gill Sans MT"/>
                <a:sym typeface="Wingdings"/>
              </a:rPr>
              <a:t>values</a:t>
            </a:r>
          </a:p>
          <a:p>
            <a:r>
              <a:rPr lang="en-US" sz="1200" b="1" dirty="0" smtClean="0">
                <a:cs typeface="Gill Sans MT"/>
                <a:sym typeface="Wingdings"/>
              </a:rPr>
              <a:t>Diff &lt; 0  </a:t>
            </a:r>
            <a:r>
              <a:rPr lang="en-US" sz="1200" b="1" dirty="0" err="1" smtClean="0">
                <a:solidFill>
                  <a:srgbClr val="009900"/>
                </a:solidFill>
                <a:cs typeface="Gill Sans MT"/>
                <a:sym typeface="Wingdings"/>
              </a:rPr>
              <a:t>ThompsonMP</a:t>
            </a:r>
            <a:r>
              <a:rPr lang="en-US" sz="1200" b="1" dirty="0" smtClean="0">
                <a:solidFill>
                  <a:srgbClr val="009900"/>
                </a:solidFill>
                <a:cs typeface="Gill Sans MT"/>
                <a:sym typeface="Wingdings"/>
              </a:rPr>
              <a:t> </a:t>
            </a:r>
            <a:r>
              <a:rPr lang="en-US" sz="1200" b="1" dirty="0" smtClean="0">
                <a:cs typeface="Gill Sans MT"/>
                <a:sym typeface="Wingdings"/>
              </a:rPr>
              <a:t>has </a:t>
            </a:r>
            <a:r>
              <a:rPr lang="en-US" sz="1200" b="1" dirty="0" smtClean="0">
                <a:solidFill>
                  <a:srgbClr val="009900"/>
                </a:solidFill>
                <a:cs typeface="Gill Sans MT"/>
                <a:sym typeface="Wingdings"/>
              </a:rPr>
              <a:t>larger </a:t>
            </a:r>
            <a:r>
              <a:rPr lang="en-US" sz="1200" b="1" dirty="0" smtClean="0">
                <a:cs typeface="Gill Sans MT"/>
                <a:sym typeface="Wingdings"/>
              </a:rPr>
              <a:t>values</a:t>
            </a:r>
            <a:endParaRPr lang="en-US" sz="1200" b="1" dirty="0" smtClean="0"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3800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Downward Longwave Radiation</a:t>
            </a:r>
            <a:br>
              <a:rPr lang="en-US" dirty="0" smtClean="0"/>
            </a:br>
            <a:r>
              <a:rPr lang="en-US" sz="3100" dirty="0" smtClean="0"/>
              <a:t>00 UTC Initializations – </a:t>
            </a:r>
            <a:r>
              <a:rPr lang="en-US" sz="3100" dirty="0" err="1" smtClean="0"/>
              <a:t>Fcst</a:t>
            </a:r>
            <a:r>
              <a:rPr lang="en-US" sz="3100" dirty="0" smtClean="0"/>
              <a:t> Hr 42; Winter</a:t>
            </a:r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 t="7118"/>
          <a:stretch>
            <a:fillRect/>
          </a:stretch>
        </p:blipFill>
        <p:spPr>
          <a:xfrm>
            <a:off x="121920" y="2401813"/>
            <a:ext cx="2697480" cy="2505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t="7118"/>
          <a:stretch>
            <a:fillRect/>
          </a:stretch>
        </p:blipFill>
        <p:spPr>
          <a:xfrm>
            <a:off x="6324600" y="2401830"/>
            <a:ext cx="2697480" cy="2505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3575" y="2057400"/>
            <a:ext cx="3200400" cy="320040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5334000"/>
            <a:ext cx="2895600" cy="7848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70C0"/>
                </a:solidFill>
                <a:cs typeface="Gill Sans MT"/>
              </a:rPr>
              <a:t>NAMOC</a:t>
            </a:r>
            <a:r>
              <a:rPr lang="en-US" sz="1500" b="1" dirty="0" smtClean="0">
                <a:cs typeface="Gill Sans MT"/>
              </a:rPr>
              <a:t> – </a:t>
            </a:r>
            <a:r>
              <a:rPr lang="en-US" sz="1500" b="1" dirty="0" err="1" smtClean="0">
                <a:solidFill>
                  <a:srgbClr val="FF0000"/>
                </a:solidFill>
                <a:cs typeface="Gill Sans MT"/>
              </a:rPr>
              <a:t>ThompsonMP</a:t>
            </a:r>
            <a:endParaRPr lang="en-US" sz="1500" b="1" dirty="0" smtClean="0">
              <a:solidFill>
                <a:srgbClr val="FF0000"/>
              </a:solidFill>
              <a:cs typeface="Gill Sans MT"/>
            </a:endParaRPr>
          </a:p>
          <a:p>
            <a:pPr algn="ctr"/>
            <a:endParaRPr lang="en-US" sz="600" b="1" dirty="0" smtClean="0">
              <a:solidFill>
                <a:srgbClr val="FF0000"/>
              </a:solidFill>
              <a:cs typeface="Gill Sans MT"/>
            </a:endParaRPr>
          </a:p>
          <a:p>
            <a:r>
              <a:rPr lang="en-US" sz="1200" b="1" dirty="0" smtClean="0">
                <a:cs typeface="Gill Sans MT"/>
              </a:rPr>
              <a:t>Diff &gt; 0 </a:t>
            </a:r>
            <a:r>
              <a:rPr lang="en-US" sz="1200" b="1" dirty="0" smtClean="0">
                <a:cs typeface="Gill Sans MT"/>
                <a:sym typeface="Wingdings"/>
              </a:rPr>
              <a:t> </a:t>
            </a:r>
            <a:r>
              <a:rPr lang="en-US" sz="1200" b="1" dirty="0" smtClean="0">
                <a:solidFill>
                  <a:srgbClr val="FFC000"/>
                </a:solidFill>
                <a:cs typeface="Gill Sans MT"/>
                <a:sym typeface="Wingdings"/>
              </a:rPr>
              <a:t>NAMOC</a:t>
            </a:r>
            <a:r>
              <a:rPr lang="en-US" sz="1200" b="1" dirty="0" smtClean="0">
                <a:cs typeface="Gill Sans MT"/>
                <a:sym typeface="Wingdings"/>
              </a:rPr>
              <a:t> has </a:t>
            </a:r>
            <a:r>
              <a:rPr lang="en-US" sz="1200" b="1" dirty="0" smtClean="0">
                <a:solidFill>
                  <a:srgbClr val="FFC000"/>
                </a:solidFill>
                <a:cs typeface="Gill Sans MT"/>
                <a:sym typeface="Wingdings"/>
              </a:rPr>
              <a:t>larger </a:t>
            </a:r>
            <a:r>
              <a:rPr lang="en-US" sz="1200" b="1" dirty="0" smtClean="0">
                <a:cs typeface="Gill Sans MT"/>
                <a:sym typeface="Wingdings"/>
              </a:rPr>
              <a:t>values</a:t>
            </a:r>
          </a:p>
          <a:p>
            <a:r>
              <a:rPr lang="en-US" sz="1200" b="1" dirty="0" smtClean="0">
                <a:cs typeface="Gill Sans MT"/>
                <a:sym typeface="Wingdings"/>
              </a:rPr>
              <a:t>Diff &lt; 0  </a:t>
            </a:r>
            <a:r>
              <a:rPr lang="en-US" sz="1200" b="1" dirty="0" err="1" smtClean="0">
                <a:solidFill>
                  <a:srgbClr val="009900"/>
                </a:solidFill>
                <a:cs typeface="Gill Sans MT"/>
                <a:sym typeface="Wingdings"/>
              </a:rPr>
              <a:t>ThompsonMP</a:t>
            </a:r>
            <a:r>
              <a:rPr lang="en-US" sz="1200" b="1" dirty="0" smtClean="0">
                <a:solidFill>
                  <a:srgbClr val="009900"/>
                </a:solidFill>
                <a:cs typeface="Gill Sans MT"/>
                <a:sym typeface="Wingdings"/>
              </a:rPr>
              <a:t> </a:t>
            </a:r>
            <a:r>
              <a:rPr lang="en-US" sz="1200" b="1" dirty="0" smtClean="0">
                <a:cs typeface="Gill Sans MT"/>
                <a:sym typeface="Wingdings"/>
              </a:rPr>
              <a:t>has </a:t>
            </a:r>
            <a:r>
              <a:rPr lang="en-US" sz="1200" b="1" dirty="0" smtClean="0">
                <a:solidFill>
                  <a:srgbClr val="009900"/>
                </a:solidFill>
                <a:cs typeface="Gill Sans MT"/>
                <a:sym typeface="Wingdings"/>
              </a:rPr>
              <a:t>larger </a:t>
            </a:r>
            <a:r>
              <a:rPr lang="en-US" sz="1200" b="1" dirty="0" smtClean="0">
                <a:cs typeface="Gill Sans MT"/>
                <a:sym typeface="Wingdings"/>
              </a:rPr>
              <a:t>values</a:t>
            </a:r>
            <a:endParaRPr lang="en-US" sz="1200" b="1" dirty="0" smtClean="0">
              <a:cs typeface="Gill Sans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20690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20690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Upward Longwave Radiation</a:t>
            </a:r>
            <a:br>
              <a:rPr lang="en-US" dirty="0" smtClean="0"/>
            </a:br>
            <a:r>
              <a:rPr lang="en-US" sz="3100" dirty="0" smtClean="0"/>
              <a:t>00 UTC Initializations – </a:t>
            </a:r>
            <a:r>
              <a:rPr lang="en-US" sz="3100" dirty="0" err="1" smtClean="0"/>
              <a:t>Fcst</a:t>
            </a:r>
            <a:r>
              <a:rPr lang="en-US" sz="3100" dirty="0" smtClean="0"/>
              <a:t> Hr 42; Winter</a:t>
            </a:r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t="7272"/>
          <a:stretch>
            <a:fillRect/>
          </a:stretch>
        </p:blipFill>
        <p:spPr>
          <a:xfrm>
            <a:off x="228600" y="1828800"/>
            <a:ext cx="2623072" cy="2432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 t="7272"/>
          <a:stretch>
            <a:fillRect/>
          </a:stretch>
        </p:blipFill>
        <p:spPr>
          <a:xfrm>
            <a:off x="6292334" y="1828800"/>
            <a:ext cx="2623066" cy="2432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3575" y="1447800"/>
            <a:ext cx="32004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rcRect t="9090" b="9090"/>
          <a:stretch>
            <a:fillRect/>
          </a:stretch>
        </p:blipFill>
        <p:spPr>
          <a:xfrm>
            <a:off x="269236" y="4212838"/>
            <a:ext cx="2626364" cy="2148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rcRect t="9090" b="9090"/>
          <a:stretch>
            <a:fillRect/>
          </a:stretch>
        </p:blipFill>
        <p:spPr>
          <a:xfrm>
            <a:off x="6289070" y="4215384"/>
            <a:ext cx="2626330" cy="214884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4777770"/>
            <a:ext cx="2895600" cy="7848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70C0"/>
                </a:solidFill>
                <a:cs typeface="Gill Sans MT"/>
              </a:rPr>
              <a:t>NAMOC</a:t>
            </a:r>
            <a:r>
              <a:rPr lang="en-US" sz="1500" b="1" dirty="0" smtClean="0">
                <a:cs typeface="Gill Sans MT"/>
              </a:rPr>
              <a:t> – </a:t>
            </a:r>
            <a:r>
              <a:rPr lang="en-US" sz="1500" b="1" dirty="0" err="1" smtClean="0">
                <a:solidFill>
                  <a:srgbClr val="FF0000"/>
                </a:solidFill>
                <a:cs typeface="Gill Sans MT"/>
              </a:rPr>
              <a:t>ThompsonMP</a:t>
            </a:r>
            <a:endParaRPr lang="en-US" sz="1500" b="1" dirty="0" smtClean="0">
              <a:solidFill>
                <a:srgbClr val="FF0000"/>
              </a:solidFill>
              <a:cs typeface="Gill Sans MT"/>
            </a:endParaRPr>
          </a:p>
          <a:p>
            <a:pPr algn="ctr"/>
            <a:endParaRPr lang="en-US" sz="600" b="1" dirty="0" smtClean="0">
              <a:solidFill>
                <a:srgbClr val="FF0000"/>
              </a:solidFill>
              <a:cs typeface="Gill Sans MT"/>
            </a:endParaRPr>
          </a:p>
          <a:p>
            <a:r>
              <a:rPr lang="en-US" sz="1200" b="1" dirty="0" smtClean="0">
                <a:cs typeface="Gill Sans MT"/>
              </a:rPr>
              <a:t>Diff &gt; 0 </a:t>
            </a:r>
            <a:r>
              <a:rPr lang="en-US" sz="1200" b="1" dirty="0" smtClean="0">
                <a:cs typeface="Gill Sans MT"/>
                <a:sym typeface="Wingdings"/>
              </a:rPr>
              <a:t> </a:t>
            </a:r>
            <a:r>
              <a:rPr lang="en-US" sz="1200" b="1" dirty="0" smtClean="0">
                <a:solidFill>
                  <a:srgbClr val="FFC000"/>
                </a:solidFill>
                <a:cs typeface="Gill Sans MT"/>
                <a:sym typeface="Wingdings"/>
              </a:rPr>
              <a:t>NAMOC</a:t>
            </a:r>
            <a:r>
              <a:rPr lang="en-US" sz="1200" b="1" dirty="0" smtClean="0">
                <a:cs typeface="Gill Sans MT"/>
                <a:sym typeface="Wingdings"/>
              </a:rPr>
              <a:t> has </a:t>
            </a:r>
            <a:r>
              <a:rPr lang="en-US" sz="1200" b="1" dirty="0" smtClean="0">
                <a:solidFill>
                  <a:srgbClr val="FFC000"/>
                </a:solidFill>
                <a:cs typeface="Gill Sans MT"/>
                <a:sym typeface="Wingdings"/>
              </a:rPr>
              <a:t>larger </a:t>
            </a:r>
            <a:r>
              <a:rPr lang="en-US" sz="1200" b="1" dirty="0" smtClean="0">
                <a:cs typeface="Gill Sans MT"/>
                <a:sym typeface="Wingdings"/>
              </a:rPr>
              <a:t>values</a:t>
            </a:r>
          </a:p>
          <a:p>
            <a:r>
              <a:rPr lang="en-US" sz="1200" b="1" dirty="0" smtClean="0">
                <a:cs typeface="Gill Sans MT"/>
                <a:sym typeface="Wingdings"/>
              </a:rPr>
              <a:t>Diff &lt; 0  </a:t>
            </a:r>
            <a:r>
              <a:rPr lang="en-US" sz="1200" b="1" dirty="0" err="1" smtClean="0">
                <a:solidFill>
                  <a:srgbClr val="009900"/>
                </a:solidFill>
                <a:cs typeface="Gill Sans MT"/>
                <a:sym typeface="Wingdings"/>
              </a:rPr>
              <a:t>ThompsonMP</a:t>
            </a:r>
            <a:r>
              <a:rPr lang="en-US" sz="1200" b="1" dirty="0" smtClean="0">
                <a:solidFill>
                  <a:srgbClr val="009900"/>
                </a:solidFill>
                <a:cs typeface="Gill Sans MT"/>
                <a:sym typeface="Wingdings"/>
              </a:rPr>
              <a:t> </a:t>
            </a:r>
            <a:r>
              <a:rPr lang="en-US" sz="1200" b="1" dirty="0" smtClean="0">
                <a:cs typeface="Gill Sans MT"/>
                <a:sym typeface="Wingdings"/>
              </a:rPr>
              <a:t>has </a:t>
            </a:r>
            <a:r>
              <a:rPr lang="en-US" sz="1200" b="1" dirty="0" smtClean="0">
                <a:solidFill>
                  <a:srgbClr val="009900"/>
                </a:solidFill>
                <a:cs typeface="Gill Sans MT"/>
                <a:sym typeface="Wingdings"/>
              </a:rPr>
              <a:t>larger </a:t>
            </a:r>
            <a:r>
              <a:rPr lang="en-US" sz="1200" b="1" dirty="0" smtClean="0">
                <a:cs typeface="Gill Sans MT"/>
                <a:sym typeface="Wingdings"/>
              </a:rPr>
              <a:t>values</a:t>
            </a:r>
            <a:endParaRPr lang="en-US" sz="1200" b="1" dirty="0" smtClean="0">
              <a:cs typeface="Gill Sans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1535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1535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20685582">
            <a:off x="1260255" y="5570640"/>
            <a:ext cx="1125927" cy="4630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0685582">
            <a:off x="7280056" y="5569353"/>
            <a:ext cx="1125927" cy="4630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818388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8640" y="1447800"/>
            <a:ext cx="818388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Performed extensive T&amp;E on two NEMS-NMMB configurations</a:t>
            </a:r>
          </a:p>
          <a:p>
            <a:pPr lvl="1"/>
            <a:r>
              <a:rPr lang="en-US" dirty="0" smtClean="0"/>
              <a:t>Differences seen from surface through atmosphere – </a:t>
            </a:r>
            <a:r>
              <a:rPr lang="en-US" b="1" i="1" dirty="0" smtClean="0">
                <a:solidFill>
                  <a:schemeClr val="accent1"/>
                </a:solidFill>
              </a:rPr>
              <a:t>focus of presentation on near-surface variables</a:t>
            </a:r>
          </a:p>
          <a:p>
            <a:pPr lvl="1"/>
            <a:r>
              <a:rPr lang="en-US" dirty="0" smtClean="0"/>
              <a:t>Performance differs spatially and temporally</a:t>
            </a:r>
          </a:p>
          <a:p>
            <a:pPr lvl="2"/>
            <a:r>
              <a:rPr lang="en-US" dirty="0"/>
              <a:t>2 m temperature</a:t>
            </a:r>
          </a:p>
          <a:p>
            <a:pPr lvl="3"/>
            <a:r>
              <a:rPr lang="en-US" dirty="0" smtClean="0"/>
              <a:t>Both configurations had warm biases in the summer and neutral-to-cool biases in winter</a:t>
            </a:r>
          </a:p>
          <a:p>
            <a:pPr lvl="3"/>
            <a:r>
              <a:rPr lang="en-US" dirty="0" smtClean="0"/>
              <a:t>When differences were present, </a:t>
            </a:r>
            <a:r>
              <a:rPr lang="en-US" dirty="0" err="1" smtClean="0"/>
              <a:t>ThompsonMP</a:t>
            </a:r>
            <a:r>
              <a:rPr lang="en-US" dirty="0" smtClean="0"/>
              <a:t> typically had lower </a:t>
            </a:r>
            <a:r>
              <a:rPr lang="en-US" dirty="0" smtClean="0"/>
              <a:t>values, </a:t>
            </a:r>
            <a:r>
              <a:rPr lang="en-US" dirty="0" smtClean="0"/>
              <a:t>leading to better performer during summer, but worse in winter</a:t>
            </a:r>
            <a:endParaRPr lang="en-US" dirty="0"/>
          </a:p>
          <a:p>
            <a:pPr lvl="2"/>
            <a:r>
              <a:rPr lang="en-US" dirty="0"/>
              <a:t>2 m dew point temperature</a:t>
            </a:r>
          </a:p>
          <a:p>
            <a:pPr lvl="3"/>
            <a:r>
              <a:rPr lang="en-US" dirty="0" smtClean="0"/>
              <a:t>Both configurations have dry bias in summer and moist bias in winter</a:t>
            </a:r>
            <a:endParaRPr lang="en-US" dirty="0"/>
          </a:p>
          <a:p>
            <a:pPr lvl="3"/>
            <a:r>
              <a:rPr lang="en-US" dirty="0" err="1" smtClean="0"/>
              <a:t>ThompsonMP</a:t>
            </a:r>
            <a:r>
              <a:rPr lang="en-US" dirty="0" smtClean="0"/>
              <a:t> generally performs best</a:t>
            </a:r>
            <a:endParaRPr lang="en-US" dirty="0"/>
          </a:p>
          <a:p>
            <a:pPr lvl="2"/>
            <a:r>
              <a:rPr lang="en-US" dirty="0"/>
              <a:t>10 m wind speed</a:t>
            </a:r>
          </a:p>
          <a:p>
            <a:pPr lvl="3"/>
            <a:r>
              <a:rPr lang="en-US" dirty="0"/>
              <a:t>No PS differences</a:t>
            </a:r>
          </a:p>
          <a:p>
            <a:pPr lvl="3"/>
            <a:r>
              <a:rPr lang="en-US" dirty="0" smtClean="0"/>
              <a:t>Consistent high bias across the East, regardless of season</a:t>
            </a:r>
            <a:endParaRPr lang="en-US" dirty="0"/>
          </a:p>
          <a:p>
            <a:pPr lvl="2"/>
            <a:r>
              <a:rPr lang="en-US" dirty="0" smtClean="0"/>
              <a:t>NAMOC had higher </a:t>
            </a:r>
            <a:r>
              <a:rPr lang="en-US" dirty="0" err="1" smtClean="0"/>
              <a:t>radiative</a:t>
            </a:r>
            <a:r>
              <a:rPr lang="en-US" dirty="0" smtClean="0"/>
              <a:t> </a:t>
            </a:r>
            <a:r>
              <a:rPr lang="en-US" dirty="0" smtClean="0"/>
              <a:t>values </a:t>
            </a:r>
            <a:r>
              <a:rPr lang="en-US" dirty="0" smtClean="0"/>
              <a:t>than </a:t>
            </a:r>
            <a:r>
              <a:rPr lang="en-US" dirty="0" err="1" smtClean="0"/>
              <a:t>ThompsonMP</a:t>
            </a:r>
            <a:endParaRPr lang="en-US" dirty="0" smtClean="0"/>
          </a:p>
          <a:p>
            <a:pPr lvl="3"/>
            <a:r>
              <a:rPr lang="en-US" dirty="0" smtClean="0"/>
              <a:t>Exception with downward </a:t>
            </a:r>
            <a:r>
              <a:rPr lang="en-US" dirty="0" err="1" smtClean="0"/>
              <a:t>longwave</a:t>
            </a:r>
            <a:r>
              <a:rPr lang="en-US" dirty="0" smtClean="0"/>
              <a:t> flux  </a:t>
            </a:r>
            <a:r>
              <a:rPr lang="en-US" dirty="0" smtClean="0">
                <a:sym typeface="Wingdings" pitchFamily="2" charset="2"/>
              </a:rPr>
              <a:t> likely influenced by expansive winter cloudiness and </a:t>
            </a:r>
            <a:r>
              <a:rPr lang="en-US" dirty="0" smtClean="0"/>
              <a:t>coupling between microphysics and radiation</a:t>
            </a:r>
          </a:p>
          <a:p>
            <a:pPr lvl="3"/>
            <a:r>
              <a:rPr lang="en-US" dirty="0" smtClean="0"/>
              <a:t>Correspond with regional point verification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818388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NEMS-NMMB Inter-comparison Testing and Evaluation (T&amp;E)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9120" y="1447800"/>
            <a:ext cx="8183880" cy="50292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End-to-end system: </a:t>
            </a:r>
            <a:r>
              <a:rPr lang="en-US" sz="1600" dirty="0" smtClean="0"/>
              <a:t>NPS, NMMB, UPP, and MET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Test period: </a:t>
            </a:r>
            <a:r>
              <a:rPr lang="en-US" sz="1600" dirty="0"/>
              <a:t>O</a:t>
            </a:r>
            <a:r>
              <a:rPr lang="en-US" sz="1600" dirty="0" smtClean="0"/>
              <a:t>ne month per season, w/ 48-h forecasts initialized every 36 h (total of 94 cases)</a:t>
            </a:r>
          </a:p>
          <a:p>
            <a:endParaRPr lang="en-US" sz="1600" dirty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2000" dirty="0" smtClean="0">
                <a:solidFill>
                  <a:srgbClr val="C00000"/>
                </a:solidFill>
              </a:rPr>
              <a:t>Domain:</a:t>
            </a:r>
            <a:r>
              <a:rPr lang="en-US" sz="12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/>
              <a:t>12-km North American grid, 3-km CONUS and AK nests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Evaluation: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Surface and upper air </a:t>
            </a:r>
            <a:r>
              <a:rPr lang="en-US" sz="1600" dirty="0" smtClean="0">
                <a:solidFill>
                  <a:srgbClr val="0070C0"/>
                </a:solidFill>
              </a:rPr>
              <a:t>[BCRMSE</a:t>
            </a:r>
            <a:r>
              <a:rPr lang="en-US" sz="1600" dirty="0">
                <a:solidFill>
                  <a:srgbClr val="0070C0"/>
                </a:solidFill>
              </a:rPr>
              <a:t>, bias] </a:t>
            </a:r>
            <a:r>
              <a:rPr lang="en-US" sz="1600" dirty="0"/>
              <a:t>– </a:t>
            </a:r>
            <a:endParaRPr lang="en-US" sz="1600" dirty="0" smtClean="0"/>
          </a:p>
          <a:p>
            <a:pPr marL="320040" lvl="1" indent="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   temperature</a:t>
            </a:r>
            <a:r>
              <a:rPr lang="en-US" sz="1600" dirty="0"/>
              <a:t>, dew </a:t>
            </a:r>
            <a:r>
              <a:rPr lang="en-US" sz="1600" dirty="0" smtClean="0"/>
              <a:t>point, </a:t>
            </a:r>
            <a:r>
              <a:rPr lang="en-US" sz="1600" dirty="0"/>
              <a:t>wind speed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Precipitation [Gilbert skill </a:t>
            </a:r>
            <a:r>
              <a:rPr lang="en-US" sz="1600" dirty="0" smtClean="0">
                <a:solidFill>
                  <a:srgbClr val="0070C0"/>
                </a:solidFill>
              </a:rPr>
              <a:t>score (GSS), </a:t>
            </a:r>
            <a:r>
              <a:rPr lang="en-US" sz="1600" dirty="0">
                <a:solidFill>
                  <a:srgbClr val="0070C0"/>
                </a:solidFill>
              </a:rPr>
              <a:t>frequency bias]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smtClean="0"/>
              <a:t>–</a:t>
            </a:r>
          </a:p>
          <a:p>
            <a:pPr marL="320040" lvl="1" indent="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   3</a:t>
            </a:r>
            <a:r>
              <a:rPr lang="en-US" sz="1600" dirty="0"/>
              <a:t>- and 24-h </a:t>
            </a:r>
            <a:r>
              <a:rPr lang="en-US" sz="1600" dirty="0" smtClean="0"/>
              <a:t>accumulations, composite reflectivity</a:t>
            </a:r>
            <a:endParaRPr lang="en-US" sz="1600" dirty="0"/>
          </a:p>
          <a:p>
            <a:pPr lvl="1">
              <a:spcBef>
                <a:spcPts val="0"/>
              </a:spcBef>
            </a:pPr>
            <a:r>
              <a:rPr lang="en-US" sz="1600" dirty="0" smtClean="0">
                <a:solidFill>
                  <a:srgbClr val="0070C0"/>
                </a:solidFill>
              </a:rPr>
              <a:t>Statistical </a:t>
            </a:r>
            <a:r>
              <a:rPr lang="en-US" sz="1600" dirty="0">
                <a:solidFill>
                  <a:srgbClr val="0070C0"/>
                </a:solidFill>
              </a:rPr>
              <a:t>Assessment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Confidence Intervals (CI) at the 99% </a:t>
            </a:r>
            <a:r>
              <a:rPr lang="en-US" sz="1600" dirty="0" smtClean="0"/>
              <a:t>level</a:t>
            </a:r>
          </a:p>
          <a:p>
            <a:pPr lvl="2">
              <a:spcBef>
                <a:spcPts val="0"/>
              </a:spcBef>
            </a:pPr>
            <a:r>
              <a:rPr lang="en-US" sz="1600" dirty="0" smtClean="0"/>
              <a:t>Pair-wise difference methodology</a:t>
            </a:r>
            <a:endParaRPr lang="en-US" sz="1600" dirty="0"/>
          </a:p>
          <a:p>
            <a:pPr lvl="2">
              <a:spcBef>
                <a:spcPts val="0"/>
              </a:spcBef>
            </a:pPr>
            <a:r>
              <a:rPr lang="en-US" sz="1600" dirty="0"/>
              <a:t>Statistical Significance (SS) and practical significance (PS)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solidFill>
                  <a:srgbClr val="0070C0"/>
                </a:solidFill>
              </a:rPr>
              <a:t>Verification </a:t>
            </a:r>
            <a:r>
              <a:rPr lang="en-US" sz="1600" dirty="0">
                <a:solidFill>
                  <a:srgbClr val="0070C0"/>
                </a:solidFill>
              </a:rPr>
              <a:t>by observation station </a:t>
            </a:r>
            <a:r>
              <a:rPr lang="en-US" sz="1600" dirty="0"/>
              <a:t>–</a:t>
            </a:r>
            <a:r>
              <a:rPr lang="en-US" sz="1600" dirty="0" smtClean="0"/>
              <a:t> </a:t>
            </a:r>
            <a:r>
              <a:rPr lang="en-US" sz="1600" dirty="0"/>
              <a:t>temperature, dew point temperature, and wind speed </a:t>
            </a:r>
            <a:r>
              <a:rPr lang="en-US" sz="1600" dirty="0" smtClean="0"/>
              <a:t>bias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Accumulated stats over domain </a:t>
            </a:r>
            <a:r>
              <a:rPr lang="en-US" sz="1600" dirty="0"/>
              <a:t>–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base rate, GSS, frequency </a:t>
            </a:r>
            <a:r>
              <a:rPr lang="en-US" sz="1600" dirty="0" smtClean="0"/>
              <a:t>bias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</a:rPr>
              <a:t>Accumulated model output over domain </a:t>
            </a:r>
            <a:r>
              <a:rPr lang="en-US" sz="1600" dirty="0" smtClean="0"/>
              <a:t>– PBL </a:t>
            </a:r>
            <a:r>
              <a:rPr lang="en-US" sz="1600" dirty="0"/>
              <a:t>height</a:t>
            </a:r>
            <a:r>
              <a:rPr lang="en-US" sz="1600" dirty="0" smtClean="0"/>
              <a:t>, SW/LW radiation,  sensible</a:t>
            </a:r>
            <a:r>
              <a:rPr lang="en-US" sz="1600" dirty="0"/>
              <a:t>/</a:t>
            </a:r>
            <a:r>
              <a:rPr lang="en-US" sz="1600" dirty="0" smtClean="0"/>
              <a:t>latent </a:t>
            </a:r>
            <a:r>
              <a:rPr lang="en-US" sz="1600" dirty="0"/>
              <a:t>heat </a:t>
            </a:r>
            <a:r>
              <a:rPr lang="en-US" sz="1600" dirty="0" smtClean="0"/>
              <a:t>flux</a:t>
            </a:r>
            <a:endParaRPr lang="en-US" sz="1600" dirty="0"/>
          </a:p>
        </p:txBody>
      </p:sp>
      <p:pic>
        <p:nvPicPr>
          <p:cNvPr id="8" name="Picture 7" descr="nmmb_triple_domai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22246"/>
            <a:ext cx="2743200" cy="303397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093115"/>
              </p:ext>
            </p:extLst>
          </p:nvPr>
        </p:nvGraphicFramePr>
        <p:xfrm>
          <a:off x="2133600" y="2209800"/>
          <a:ext cx="2362201" cy="103632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762000"/>
                <a:gridCol w="1600201"/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Fall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12 Oct </a:t>
                      </a:r>
                      <a:r>
                        <a:rPr lang="en-US" sz="1100" b="1" baseline="0" dirty="0" smtClean="0"/>
                        <a:t>– 15 Nov 2013</a:t>
                      </a:r>
                      <a:endParaRPr lang="en-US" sz="11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Winter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16 Jan – 19 Feb 2014</a:t>
                      </a:r>
                      <a:endParaRPr lang="en-US" sz="1100" b="1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Spring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16 Apr – 17 May 2014</a:t>
                      </a:r>
                      <a:endParaRPr lang="en-US" sz="1100" b="1" dirty="0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Summer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6 Jul – 9 Aug 2014</a:t>
                      </a:r>
                      <a:endParaRPr lang="en-US" sz="11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11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tc_wordmark_pms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1838"/>
            <a:ext cx="2895599" cy="776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Additiona</a:t>
            </a:r>
            <a:r>
              <a:rPr lang="en-US" dirty="0" smtClean="0"/>
              <a:t>l </a:t>
            </a:r>
            <a:r>
              <a:rPr lang="en-US" dirty="0" smtClean="0"/>
              <a:t>Analysis Underway</a:t>
            </a:r>
            <a:endParaRPr lang="en-US" sz="3100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48640" y="4267200"/>
            <a:ext cx="5181600" cy="2362200"/>
          </a:xfrm>
        </p:spPr>
        <p:txBody>
          <a:bodyPr>
            <a:normAutofit/>
          </a:bodyPr>
          <a:lstStyle/>
          <a:p>
            <a:pPr marL="303974" indent="-253312">
              <a:spcBef>
                <a:spcPts val="332"/>
              </a:spcBef>
            </a:pPr>
            <a:r>
              <a:rPr lang="en-US" sz="2000" b="1" dirty="0" smtClean="0">
                <a:solidFill>
                  <a:srgbClr val="000000"/>
                </a:solidFill>
                <a:cs typeface="Gill Sans"/>
              </a:rPr>
              <a:t>Verification </a:t>
            </a:r>
            <a:r>
              <a:rPr lang="en-US" sz="2000" b="1" dirty="0" smtClean="0">
                <a:solidFill>
                  <a:srgbClr val="000000"/>
                </a:solidFill>
                <a:cs typeface="Gill Sans"/>
              </a:rPr>
              <a:t>w/ Surface Radiation Network (</a:t>
            </a:r>
            <a:r>
              <a:rPr lang="en-US" sz="2000" b="1" dirty="0" smtClean="0">
                <a:solidFill>
                  <a:srgbClr val="000000"/>
                </a:solidFill>
                <a:cs typeface="Gill Sans"/>
              </a:rPr>
              <a:t>SURFRAD</a:t>
            </a:r>
            <a:r>
              <a:rPr lang="en-US" sz="2000" b="1" dirty="0" smtClean="0">
                <a:solidFill>
                  <a:srgbClr val="000000"/>
                </a:solidFill>
                <a:cs typeface="Gill Sans"/>
              </a:rPr>
              <a:t>)</a:t>
            </a:r>
          </a:p>
          <a:p>
            <a:pPr marL="578294" lvl="1" indent="-253312">
              <a:spcBef>
                <a:spcPts val="332"/>
              </a:spcBef>
            </a:pPr>
            <a:r>
              <a:rPr lang="en-US" sz="1800" dirty="0" smtClean="0">
                <a:solidFill>
                  <a:srgbClr val="000000"/>
                </a:solidFill>
                <a:cs typeface="Gill Sans"/>
              </a:rPr>
              <a:t>Network </a:t>
            </a:r>
            <a:r>
              <a:rPr lang="en-US" sz="1800" dirty="0" smtClean="0">
                <a:solidFill>
                  <a:srgbClr val="000000"/>
                </a:solidFill>
                <a:cs typeface="Gill Sans"/>
              </a:rPr>
              <a:t>of 7 operational stations [showing results from Desert Rock, NV (DRA)</a:t>
            </a:r>
            <a:r>
              <a:rPr lang="en-US" sz="1800" dirty="0" smtClean="0">
                <a:solidFill>
                  <a:srgbClr val="000000"/>
                </a:solidFill>
                <a:cs typeface="Gill Sans"/>
              </a:rPr>
              <a:t>]</a:t>
            </a:r>
          </a:p>
          <a:p>
            <a:pPr marL="578294" lvl="1" indent="-253312">
              <a:spcBef>
                <a:spcPts val="332"/>
              </a:spcBef>
            </a:pPr>
            <a:r>
              <a:rPr lang="en-US" sz="1800" dirty="0" smtClean="0">
                <a:solidFill>
                  <a:srgbClr val="000000"/>
                </a:solidFill>
                <a:cs typeface="Gill Sans"/>
              </a:rPr>
              <a:t>Applied </a:t>
            </a:r>
            <a:r>
              <a:rPr lang="en-US" sz="1800" dirty="0" smtClean="0">
                <a:solidFill>
                  <a:srgbClr val="000000"/>
                </a:solidFill>
                <a:cs typeface="Gill Sans"/>
              </a:rPr>
              <a:t>±10 minute time window at the top of the hour to calculate mean, median, 10</a:t>
            </a:r>
            <a:r>
              <a:rPr lang="en-US" sz="1800" baseline="30000" dirty="0" smtClean="0">
                <a:solidFill>
                  <a:srgbClr val="000000"/>
                </a:solidFill>
                <a:cs typeface="Gill Sans"/>
              </a:rPr>
              <a:t>th</a:t>
            </a:r>
            <a:r>
              <a:rPr lang="en-US" sz="1800" dirty="0" smtClean="0">
                <a:solidFill>
                  <a:srgbClr val="000000"/>
                </a:solidFill>
                <a:cs typeface="Gill Sans"/>
              </a:rPr>
              <a:t> and 90</a:t>
            </a:r>
            <a:r>
              <a:rPr lang="en-US" sz="1800" baseline="30000" dirty="0" smtClean="0">
                <a:solidFill>
                  <a:srgbClr val="000000"/>
                </a:solidFill>
                <a:cs typeface="Gill Sans"/>
              </a:rPr>
              <a:t>th</a:t>
            </a:r>
            <a:r>
              <a:rPr lang="en-US" sz="1800" dirty="0" smtClean="0">
                <a:solidFill>
                  <a:srgbClr val="000000"/>
                </a:solidFill>
                <a:cs typeface="Gill Sans"/>
              </a:rPr>
              <a:t> percentile values within the sample and provide </a:t>
            </a:r>
            <a:r>
              <a:rPr lang="en-US" sz="1800" dirty="0" smtClean="0">
                <a:solidFill>
                  <a:srgbClr val="000000"/>
                </a:solidFill>
                <a:cs typeface="Gill Sans"/>
              </a:rPr>
              <a:t>range</a:t>
            </a:r>
            <a:endParaRPr lang="en-US" sz="1800" dirty="0" smtClean="0">
              <a:solidFill>
                <a:srgbClr val="000000"/>
              </a:solidFill>
              <a:cs typeface="Gill Sans"/>
              <a:sym typeface="Wingdings" pitchFamily="2" charset="2"/>
            </a:endParaRPr>
          </a:p>
        </p:txBody>
      </p:sp>
      <p:pic>
        <p:nvPicPr>
          <p:cNvPr id="13" name="Picture 12" descr="SW_P10-90_2014020300_dra.png"/>
          <p:cNvPicPr>
            <a:picLocks noChangeAspect="1"/>
          </p:cNvPicPr>
          <p:nvPr/>
        </p:nvPicPr>
        <p:blipFill>
          <a:blip r:embed="rId4" cstate="print"/>
          <a:srcRect l="7500" t="10313" r="16875" b="10313"/>
          <a:stretch>
            <a:fillRect/>
          </a:stretch>
        </p:blipFill>
        <p:spPr>
          <a:xfrm>
            <a:off x="6152944" y="4038600"/>
            <a:ext cx="2686256" cy="28194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48640" y="1447800"/>
            <a:ext cx="8183880" cy="2362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3974" indent="-253312">
              <a:spcBef>
                <a:spcPts val="332"/>
              </a:spcBef>
            </a:pPr>
            <a:r>
              <a:rPr lang="en-US" sz="2000" b="1" dirty="0" smtClean="0">
                <a:solidFill>
                  <a:srgbClr val="000000"/>
                </a:solidFill>
                <a:cs typeface="Gill Sans"/>
              </a:rPr>
              <a:t>Surface flux investigation</a:t>
            </a:r>
          </a:p>
          <a:p>
            <a:pPr marL="578294" lvl="1" indent="-253312">
              <a:spcBef>
                <a:spcPts val="332"/>
              </a:spcBef>
            </a:pPr>
            <a:r>
              <a:rPr lang="en-US" sz="1800" dirty="0" smtClean="0">
                <a:solidFill>
                  <a:srgbClr val="000000"/>
                </a:solidFill>
                <a:cs typeface="Gill Sans"/>
              </a:rPr>
              <a:t>Sensible, latent, and ground heat flux comparison between NAMOC and </a:t>
            </a:r>
            <a:r>
              <a:rPr lang="en-US" sz="1800" dirty="0" err="1" smtClean="0">
                <a:solidFill>
                  <a:srgbClr val="000000"/>
                </a:solidFill>
                <a:cs typeface="Gill Sans"/>
              </a:rPr>
              <a:t>ThompsonMP</a:t>
            </a:r>
            <a:endParaRPr lang="en-US" sz="1800" dirty="0" smtClean="0">
              <a:solidFill>
                <a:srgbClr val="000000"/>
              </a:solidFill>
              <a:cs typeface="Gill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/>
          <a:srcRect t="7457" b="4728"/>
          <a:stretch/>
        </p:blipFill>
        <p:spPr>
          <a:xfrm>
            <a:off x="4666304" y="2133600"/>
            <a:ext cx="2344096" cy="20584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/>
          <a:srcRect t="7592" b="4592"/>
          <a:stretch/>
        </p:blipFill>
        <p:spPr>
          <a:xfrm>
            <a:off x="1694504" y="2133600"/>
            <a:ext cx="2344096" cy="2058486"/>
          </a:xfrm>
          <a:prstGeom prst="rect">
            <a:avLst/>
          </a:prstGeom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 rot="16200000">
            <a:off x="712232" y="2640567"/>
            <a:ext cx="1447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 smtClean="0"/>
              <a:t>Sensible</a:t>
            </a:r>
          </a:p>
          <a:p>
            <a:pPr algn="ctr"/>
            <a:r>
              <a:rPr lang="en-US" sz="1400" b="1" dirty="0" smtClean="0"/>
              <a:t>Heat Flux</a:t>
            </a:r>
          </a:p>
          <a:p>
            <a:pPr algn="ctr"/>
            <a:r>
              <a:rPr lang="en-US" sz="1400" b="1" dirty="0" smtClean="0"/>
              <a:t>Difference</a:t>
            </a:r>
            <a:endParaRPr lang="en-US" sz="1400" b="1" dirty="0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 rot="16200000">
            <a:off x="3684032" y="2640567"/>
            <a:ext cx="1447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 smtClean="0"/>
              <a:t>Latent</a:t>
            </a:r>
          </a:p>
          <a:p>
            <a:pPr algn="ctr"/>
            <a:r>
              <a:rPr lang="en-US" sz="1400" b="1" dirty="0" smtClean="0"/>
              <a:t>Heat Flux</a:t>
            </a:r>
          </a:p>
          <a:p>
            <a:pPr algn="ctr"/>
            <a:r>
              <a:rPr lang="en-US" sz="1400" b="1" dirty="0" smtClean="0"/>
              <a:t>Difference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1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5800" y="2297668"/>
            <a:ext cx="78486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Reference Configuration (NAMOC w/ NEMSv0.9):</a:t>
            </a:r>
          </a:p>
          <a:p>
            <a:r>
              <a:rPr lang="en-US" b="1" dirty="0" smtClean="0">
                <a:hlinkClick r:id="rId4"/>
              </a:rPr>
              <a:t>http://www.dtcenter.org/config/v0.9/NEMS_NAMOC/index.php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1447800"/>
            <a:ext cx="78486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Test and Evaluation (NAMOC/</a:t>
            </a:r>
            <a:r>
              <a:rPr lang="en-US" b="1" dirty="0" err="1" smtClean="0"/>
              <a:t>ThompsonMP</a:t>
            </a:r>
            <a:r>
              <a:rPr lang="en-US" b="1" dirty="0" smtClean="0"/>
              <a:t>):</a:t>
            </a:r>
          </a:p>
          <a:p>
            <a:r>
              <a:rPr lang="en-US" b="1" dirty="0" smtClean="0">
                <a:hlinkClick r:id="rId5"/>
              </a:rPr>
              <a:t>http://www.dtcenter.org/eval/meso_mod/nmmb_test/nems_v0.9/index.php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4648200"/>
            <a:ext cx="297180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17475" indent="-117475" fontAlgn="auto">
              <a:spcBef>
                <a:spcPts val="0"/>
              </a:spcBef>
              <a:spcAft>
                <a:spcPts val="0"/>
              </a:spcAft>
              <a:buSzPct val="110000"/>
              <a:buFont typeface="Arial" pitchFamily="34" charset="0"/>
              <a:buChar char="•"/>
              <a:defRPr/>
            </a:pPr>
            <a:r>
              <a:rPr lang="en-US" sz="1600" b="1" dirty="0" smtClean="0">
                <a:cs typeface="Gill Sans MT"/>
              </a:rPr>
              <a:t>Test set-up</a:t>
            </a:r>
          </a:p>
          <a:p>
            <a:pPr marL="117475" indent="-117475" fontAlgn="auto">
              <a:spcBef>
                <a:spcPts val="0"/>
              </a:spcBef>
              <a:spcAft>
                <a:spcPts val="0"/>
              </a:spcAft>
              <a:buSzPct val="110000"/>
              <a:buFont typeface="Arial" pitchFamily="34" charset="0"/>
              <a:buChar char="•"/>
              <a:defRPr/>
            </a:pPr>
            <a:r>
              <a:rPr lang="en-US" sz="1600" b="1" dirty="0" smtClean="0">
                <a:cs typeface="Gill Sans MT"/>
              </a:rPr>
              <a:t>Model forecast graphics</a:t>
            </a:r>
            <a:endParaRPr lang="en-US" sz="1600" b="1" dirty="0" smtClean="0">
              <a:latin typeface="+mn-lt"/>
              <a:cs typeface="Gill Sans MT"/>
            </a:endParaRPr>
          </a:p>
          <a:p>
            <a:pPr marL="117475" indent="-117475" fontAlgn="auto">
              <a:spcBef>
                <a:spcPts val="0"/>
              </a:spcBef>
              <a:spcAft>
                <a:spcPts val="0"/>
              </a:spcAft>
              <a:buSzPct val="110000"/>
              <a:buFont typeface="Arial" pitchFamily="34" charset="0"/>
              <a:buChar char="•"/>
              <a:defRPr/>
            </a:pPr>
            <a:r>
              <a:rPr lang="en-US" sz="1600" b="1" dirty="0" smtClean="0">
                <a:cs typeface="Gill Sans MT"/>
              </a:rPr>
              <a:t>Full suite of verification results</a:t>
            </a:r>
          </a:p>
          <a:p>
            <a:pPr marL="117475" indent="-117475" fontAlgn="auto">
              <a:spcBef>
                <a:spcPts val="0"/>
              </a:spcBef>
              <a:spcAft>
                <a:spcPts val="0"/>
              </a:spcAft>
              <a:buSzPct val="110000"/>
              <a:buFont typeface="Arial" pitchFamily="34" charset="0"/>
              <a:buChar char="•"/>
              <a:defRPr/>
            </a:pPr>
            <a:r>
              <a:rPr lang="en-US" sz="1600" b="1" dirty="0" smtClean="0">
                <a:latin typeface="+mn-lt"/>
                <a:cs typeface="Gill Sans MT"/>
              </a:rPr>
              <a:t>Final report</a:t>
            </a:r>
          </a:p>
          <a:p>
            <a:pPr marL="117475" indent="-117475" fontAlgn="auto">
              <a:spcBef>
                <a:spcPts val="0"/>
              </a:spcBef>
              <a:spcAft>
                <a:spcPts val="0"/>
              </a:spcAft>
              <a:buSzPct val="110000"/>
              <a:buFont typeface="Arial" pitchFamily="34" charset="0"/>
              <a:buChar char="•"/>
              <a:defRPr/>
            </a:pPr>
            <a:r>
              <a:rPr lang="en-US" sz="1600" b="1" dirty="0" smtClean="0">
                <a:cs typeface="Gill Sans MT"/>
              </a:rPr>
              <a:t>Supplementary information</a:t>
            </a:r>
            <a:endParaRPr lang="en-US" sz="1600" b="1" dirty="0">
              <a:latin typeface="+mn-lt"/>
              <a:cs typeface="Gill Sans M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8183880" cy="1143000"/>
          </a:xfrm>
        </p:spPr>
        <p:txBody>
          <a:bodyPr/>
          <a:lstStyle/>
          <a:p>
            <a:r>
              <a:rPr lang="en-US" dirty="0" smtClean="0"/>
              <a:t>Coming Soon…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3124200"/>
            <a:ext cx="78486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Reference Configuration (</a:t>
            </a:r>
            <a:r>
              <a:rPr lang="en-US" b="1" dirty="0" err="1" smtClean="0"/>
              <a:t>ThompsonMP</a:t>
            </a:r>
            <a:r>
              <a:rPr lang="en-US" b="1" dirty="0" smtClean="0"/>
              <a:t> w/ NEMSv0.9):</a:t>
            </a:r>
          </a:p>
          <a:p>
            <a:r>
              <a:rPr lang="en-US" b="1" dirty="0" smtClean="0">
                <a:hlinkClick r:id="rId6"/>
              </a:rPr>
              <a:t>http://www.dtcenter.org/config/v0.9/NEMS_ThompsonMP/index.php</a:t>
            </a:r>
            <a:endParaRPr lang="en-US" b="1" dirty="0"/>
          </a:p>
        </p:txBody>
      </p:sp>
      <p:pic>
        <p:nvPicPr>
          <p:cNvPr id="13" name="Picture 12" descr="mm_p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1600" y="3886200"/>
            <a:ext cx="2790872" cy="27526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c_wordmark_pms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1838"/>
            <a:ext cx="2895599" cy="7761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8640" y="1295400"/>
            <a:ext cx="7772400" cy="5410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Initial conditions:</a:t>
            </a:r>
            <a:r>
              <a:rPr lang="en-US" sz="2000" dirty="0" smtClean="0"/>
              <a:t> Parallel NAM (NAMX) which used the global ensemble </a:t>
            </a:r>
            <a:r>
              <a:rPr lang="en-US" sz="2000" dirty="0" err="1" smtClean="0"/>
              <a:t>Kalman</a:t>
            </a:r>
            <a:r>
              <a:rPr lang="en-US" sz="2000" dirty="0" smtClean="0"/>
              <a:t> filter (</a:t>
            </a:r>
            <a:r>
              <a:rPr lang="en-US" sz="2000" dirty="0" err="1" smtClean="0"/>
              <a:t>EnKF</a:t>
            </a:r>
            <a:r>
              <a:rPr lang="en-US" sz="2000" dirty="0" smtClean="0"/>
              <a:t>) in the regional North American Data Assimilation System (NDAS)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Physics suite:</a:t>
            </a:r>
            <a:r>
              <a:rPr lang="en-US" sz="2000" dirty="0" smtClean="0"/>
              <a:t> </a:t>
            </a:r>
          </a:p>
          <a:p>
            <a:pPr marL="32004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sz="1200" dirty="0" smtClean="0"/>
          </a:p>
          <a:p>
            <a:r>
              <a:rPr lang="en-US" sz="2000" dirty="0" smtClean="0">
                <a:solidFill>
                  <a:srgbClr val="C00000"/>
                </a:solidFill>
              </a:rPr>
              <a:t>Evaluation: </a:t>
            </a:r>
            <a:r>
              <a:rPr lang="en-US" sz="2000" dirty="0" smtClean="0"/>
              <a:t>Performance </a:t>
            </a:r>
            <a:r>
              <a:rPr lang="en-US" sz="2000" dirty="0"/>
              <a:t>assessment of the </a:t>
            </a:r>
            <a:r>
              <a:rPr lang="en-US" sz="2000" dirty="0" smtClean="0"/>
              <a:t>Ferrier-</a:t>
            </a:r>
            <a:r>
              <a:rPr lang="en-US" sz="2000" dirty="0" err="1" smtClean="0"/>
              <a:t>Aligo</a:t>
            </a:r>
            <a:r>
              <a:rPr lang="en-US" sz="2000" dirty="0" smtClean="0"/>
              <a:t> and Thompson microphysics schemes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41535"/>
              </p:ext>
            </p:extLst>
          </p:nvPr>
        </p:nvGraphicFramePr>
        <p:xfrm>
          <a:off x="1295399" y="2667000"/>
          <a:ext cx="6477002" cy="2045563"/>
        </p:xfrm>
        <a:graphic>
          <a:graphicData uri="http://schemas.openxmlformats.org/drawingml/2006/table">
            <a:tbl>
              <a:tblPr firstRow="1"/>
              <a:tblGrid>
                <a:gridCol w="2041665"/>
                <a:gridCol w="2301736"/>
                <a:gridCol w="2133601"/>
              </a:tblGrid>
              <a:tr h="3227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Times New Roman"/>
                          <a:cs typeface="Times New Roman"/>
                        </a:rPr>
                        <a:t>Current </a:t>
                      </a:r>
                      <a:r>
                        <a:rPr lang="en-US" sz="1100" b="1" dirty="0" smtClean="0">
                          <a:latin typeface="Arial"/>
                          <a:ea typeface="Times New Roman"/>
                          <a:cs typeface="Times New Roman"/>
                        </a:rPr>
                        <a:t>NAM Op</a:t>
                      </a:r>
                      <a:r>
                        <a:rPr lang="en-US" sz="1100" b="1" baseline="0" dirty="0" smtClean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b="1" dirty="0" smtClean="0">
                          <a:latin typeface="Arial"/>
                          <a:ea typeface="Times New Roman"/>
                          <a:cs typeface="Times New Roman"/>
                        </a:rPr>
                        <a:t>Configuration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Arial"/>
                          <a:ea typeface="Times New Roman"/>
                          <a:cs typeface="Times New Roman"/>
                        </a:rPr>
                        <a:t>Replacement Configuration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Times New Roman"/>
                          <a:cs typeface="Times New Roman"/>
                        </a:rPr>
                        <a:t>Microphysics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Ferrier-</a:t>
                      </a:r>
                      <a:r>
                        <a:rPr lang="en-US" sz="1100" dirty="0" err="1" smtClean="0">
                          <a:latin typeface="Arial"/>
                          <a:ea typeface="Times New Roman"/>
                          <a:cs typeface="Times New Roman"/>
                        </a:rPr>
                        <a:t>Aligo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Thompson</a:t>
                      </a:r>
                      <a:endParaRPr lang="en-US" sz="1100" dirty="0">
                        <a:solidFill>
                          <a:schemeClr val="accent2"/>
                        </a:solidFill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</a:tr>
              <a:tr h="188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"/>
                          <a:ea typeface="Times New Roman"/>
                          <a:cs typeface="Times New Roman"/>
                        </a:rPr>
                        <a:t>Radiation SW and LW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RRTM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RRTM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27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Times New Roman"/>
                          <a:cs typeface="Times New Roman"/>
                        </a:rPr>
                        <a:t>Surface Layer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MYJ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MYJ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</a:tr>
              <a:tr h="188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Times New Roman"/>
                          <a:cs typeface="Times New Roman"/>
                        </a:rPr>
                        <a:t>Land-Surface Model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Noah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Noah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27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Times New Roman"/>
                          <a:cs typeface="Times New Roman"/>
                        </a:rPr>
                        <a:t>Planetary Boundary Layer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MYJ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MYJ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</a:tr>
              <a:tr h="16139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/>
                          <a:ea typeface="Times New Roman"/>
                          <a:cs typeface="Times New Roman"/>
                        </a:rPr>
                        <a:t>Convection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BMJ (parent only)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Arial"/>
                          <a:ea typeface="Times New Roman"/>
                          <a:cs typeface="Times New Roman"/>
                        </a:rPr>
                        <a:t>BMJ (parent only)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548640" y="274638"/>
            <a:ext cx="818388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NEMS-NMMB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Inter-comparison T&amp;E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0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Inter-comparison results</a:t>
            </a:r>
            <a:endParaRPr lang="en-US" dirty="0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1"/>
          </p:nvPr>
        </p:nvSpPr>
        <p:spPr>
          <a:xfrm>
            <a:off x="722313" y="2611438"/>
            <a:ext cx="7772400" cy="84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Perpetua"/>
                <a:cs typeface="Perpetua"/>
              </a:rPr>
              <a:t>NAM Operational Configuration </a:t>
            </a:r>
            <a:r>
              <a:rPr lang="en-US" dirty="0" smtClean="0">
                <a:solidFill>
                  <a:srgbClr val="0070C0"/>
                </a:solidFill>
                <a:latin typeface="Perpetua"/>
                <a:cs typeface="Perpetua"/>
              </a:rPr>
              <a:t>(NAMOC)</a:t>
            </a:r>
          </a:p>
          <a:p>
            <a:pPr>
              <a:spcBef>
                <a:spcPts val="10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Perpetua"/>
                <a:cs typeface="Perpetua"/>
              </a:rPr>
              <a:t>Thompson Replacement Configuration </a:t>
            </a:r>
            <a:r>
              <a:rPr lang="en-US" dirty="0" smtClean="0">
                <a:solidFill>
                  <a:srgbClr val="FF0000"/>
                </a:solidFill>
                <a:latin typeface="Perpetua"/>
                <a:cs typeface="Perpetua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Perpetua"/>
                <a:cs typeface="Perpetua"/>
              </a:rPr>
              <a:t>ThompsonMP</a:t>
            </a:r>
            <a:r>
              <a:rPr lang="en-US" dirty="0" smtClean="0">
                <a:solidFill>
                  <a:srgbClr val="FF0000"/>
                </a:solidFill>
                <a:latin typeface="Perpetua"/>
                <a:cs typeface="Perpetua"/>
              </a:rPr>
              <a:t>)</a:t>
            </a:r>
            <a:endParaRPr lang="en-US" dirty="0" smtClean="0">
              <a:solidFill>
                <a:srgbClr val="FF0000"/>
              </a:solidFill>
              <a:latin typeface="Perpetua"/>
              <a:cs typeface="Perpetua"/>
            </a:endParaRPr>
          </a:p>
        </p:txBody>
      </p:sp>
      <p:pic>
        <p:nvPicPr>
          <p:cNvPr id="6" name="Picture 5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371600"/>
            <a:ext cx="3064853" cy="23682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1371600"/>
            <a:ext cx="3064853" cy="23682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4184904"/>
            <a:ext cx="3064853" cy="23682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4184904"/>
            <a:ext cx="3064853" cy="2368296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548640" y="274320"/>
            <a:ext cx="818388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 Temperature Bias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 UTC initializations 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Fcst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Hr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30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5709166" y="26728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Snip and Round Single Corner Rectangle 24"/>
          <p:cNvSpPr/>
          <p:nvPr/>
        </p:nvSpPr>
        <p:spPr>
          <a:xfrm>
            <a:off x="2075688" y="4459223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5975866" y="1110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 rot="16200000">
            <a:off x="-527903" y="2291557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Summer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 rot="16200000">
            <a:off x="-272256" y="5063712"/>
            <a:ext cx="91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Winter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5709166" y="58732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5975866" y="431113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5" name="Snip and Round Single Corner Rectangle 34"/>
          <p:cNvSpPr/>
          <p:nvPr/>
        </p:nvSpPr>
        <p:spPr>
          <a:xfrm>
            <a:off x="4974336" y="4459224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6" name="Snip and Round Single Corner Rectangle 35"/>
          <p:cNvSpPr/>
          <p:nvPr/>
        </p:nvSpPr>
        <p:spPr>
          <a:xfrm>
            <a:off x="2075688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7" name="Snip and Round Single Corner Rectangle 36"/>
          <p:cNvSpPr/>
          <p:nvPr/>
        </p:nvSpPr>
        <p:spPr>
          <a:xfrm>
            <a:off x="4974336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2" name="Picture 1" descr="NAMOC_NEMSv0.9_MPR_g187_TMP_Z2_CONUS_00f30_summer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8457"/>
          <a:stretch/>
        </p:blipFill>
        <p:spPr>
          <a:xfrm>
            <a:off x="6702552" y="576072"/>
            <a:ext cx="2046176" cy="1554480"/>
          </a:xfrm>
          <a:prstGeom prst="rect">
            <a:avLst/>
          </a:prstGeom>
        </p:spPr>
      </p:pic>
      <p:pic>
        <p:nvPicPr>
          <p:cNvPr id="4" name="Picture 3" descr="ThompsonMP_NEMSv0.9_MPR_g187_TMP_Z2_CONUS_00f30_summer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2130552"/>
            <a:ext cx="2046176" cy="1554480"/>
          </a:xfrm>
          <a:prstGeom prst="rect">
            <a:avLst/>
          </a:prstGeom>
        </p:spPr>
      </p:pic>
      <p:pic>
        <p:nvPicPr>
          <p:cNvPr id="5" name="Picture 4" descr="NAMOC_NEMSv0.9_MPR_g187_TMP_Z2_CONUS_00f30_winter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3730752"/>
            <a:ext cx="2046176" cy="1554480"/>
          </a:xfrm>
          <a:prstGeom prst="rect">
            <a:avLst/>
          </a:prstGeom>
        </p:spPr>
      </p:pic>
      <p:pic>
        <p:nvPicPr>
          <p:cNvPr id="6" name="Picture 5" descr="ThompsonMP_NEMSv0.9_MPR_g187_TMP_Z2_CONUS_00f30_winter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5303520"/>
            <a:ext cx="2046176" cy="1554480"/>
          </a:xfrm>
          <a:prstGeom prst="rect">
            <a:avLst/>
          </a:prstGeom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09600" y="3745468"/>
            <a:ext cx="5486400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        </a:t>
            </a:r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r>
              <a:rPr lang="en-US" b="1" dirty="0" smtClean="0">
                <a:solidFill>
                  <a:srgbClr val="FF0000"/>
                </a:solidFill>
              </a:rPr>
              <a:t>        </a:t>
            </a:r>
            <a:r>
              <a:rPr lang="en-US" b="1" dirty="0" smtClean="0">
                <a:solidFill>
                  <a:srgbClr val="008000"/>
                </a:solidFill>
              </a:rPr>
              <a:t>Difference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5400" y="3300984"/>
            <a:ext cx="190500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05072" y="3300984"/>
            <a:ext cx="2075688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169664" y="6108192"/>
            <a:ext cx="950976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29584" y="6108192"/>
            <a:ext cx="45720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458968" y="6108192"/>
            <a:ext cx="630936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138928" y="6108192"/>
            <a:ext cx="13716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444752" y="6108192"/>
            <a:ext cx="777240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578608" y="6108192"/>
            <a:ext cx="630936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249424" y="6108192"/>
            <a:ext cx="13716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520440" y="3300984"/>
            <a:ext cx="137160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685032" y="3300984"/>
            <a:ext cx="301752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4672" y="3300984"/>
            <a:ext cx="46634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8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8" grpId="0"/>
      <p:bldP spid="29" grpId="0"/>
      <p:bldP spid="30" grpId="0"/>
      <p:bldP spid="31" grpId="0"/>
      <p:bldP spid="32" grpId="0"/>
      <p:bldP spid="35" grpId="0" animBg="1"/>
      <p:bldP spid="36" grpId="0" animBg="1"/>
      <p:bldP spid="37" grpId="0" animBg="1"/>
      <p:bldP spid="27" grpId="0" animBg="1"/>
      <p:bldP spid="23" grpId="0" animBg="1"/>
      <p:bldP spid="24" grpId="0" animBg="1"/>
      <p:bldP spid="34" grpId="0" animBg="1"/>
      <p:bldP spid="38" grpId="0" animBg="1"/>
      <p:bldP spid="39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371600"/>
            <a:ext cx="3064853" cy="2368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1371600"/>
            <a:ext cx="3064853" cy="23682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4184904"/>
            <a:ext cx="3064853" cy="23682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4184904"/>
            <a:ext cx="3064853" cy="2368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5709166" y="267283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nip and Round Single Corner Rectangle 4"/>
          <p:cNvSpPr/>
          <p:nvPr/>
        </p:nvSpPr>
        <p:spPr>
          <a:xfrm>
            <a:off x="2715768" y="4459223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5975866" y="1110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16200000">
            <a:off x="-527903" y="2291557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Summer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 rot="16200000">
            <a:off x="-272256" y="5063712"/>
            <a:ext cx="91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Winter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709166" y="58732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975866" y="431113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Snip and Round Single Corner Rectangle 10"/>
          <p:cNvSpPr/>
          <p:nvPr/>
        </p:nvSpPr>
        <p:spPr>
          <a:xfrm>
            <a:off x="5614416" y="4459224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2" name="Snip and Round Single Corner Rectangle 11"/>
          <p:cNvSpPr/>
          <p:nvPr/>
        </p:nvSpPr>
        <p:spPr>
          <a:xfrm>
            <a:off x="2715768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" name="Snip and Round Single Corner Rectangle 12"/>
          <p:cNvSpPr/>
          <p:nvPr/>
        </p:nvSpPr>
        <p:spPr>
          <a:xfrm>
            <a:off x="5614416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8640" y="274320"/>
            <a:ext cx="818388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 Temperature Bias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 UTC initializations 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Fcst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Hr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42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NAMOC_NEMSv0.9_MPR_g187_TMP_Z2_CONUS_00f42_summer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576072"/>
            <a:ext cx="2046176" cy="1554480"/>
          </a:xfrm>
          <a:prstGeom prst="rect">
            <a:avLst/>
          </a:prstGeom>
        </p:spPr>
      </p:pic>
      <p:pic>
        <p:nvPicPr>
          <p:cNvPr id="3" name="Picture 2" descr="ThompsonMP_NEMSv0.9_MPR_g187_TMP_Z2_CONUS_00f42_summer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2130552"/>
            <a:ext cx="2046176" cy="1554480"/>
          </a:xfrm>
          <a:prstGeom prst="rect">
            <a:avLst/>
          </a:prstGeom>
        </p:spPr>
      </p:pic>
      <p:pic>
        <p:nvPicPr>
          <p:cNvPr id="16" name="Picture 15" descr="NAMOC_NEMSv0.9_MPR_g187_TMP_Z2_CONUS_00f42_winter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3730752"/>
            <a:ext cx="2046176" cy="1554480"/>
          </a:xfrm>
          <a:prstGeom prst="rect">
            <a:avLst/>
          </a:prstGeom>
        </p:spPr>
      </p:pic>
      <p:pic>
        <p:nvPicPr>
          <p:cNvPr id="17" name="Picture 16" descr="ThompsonMP_NEMSv0.9_MPR_g187_TMP_Z2_CONUS_00f42_winter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8457"/>
          <a:stretch/>
        </p:blipFill>
        <p:spPr>
          <a:xfrm>
            <a:off x="6702552" y="5303520"/>
            <a:ext cx="2046176" cy="1554480"/>
          </a:xfrm>
          <a:prstGeom prst="rect">
            <a:avLst/>
          </a:prstGeom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9600" y="3745468"/>
            <a:ext cx="5486400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        </a:t>
            </a:r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r>
              <a:rPr lang="en-US" b="1" dirty="0" smtClean="0">
                <a:solidFill>
                  <a:srgbClr val="FF0000"/>
                </a:solidFill>
              </a:rPr>
              <a:t>        </a:t>
            </a:r>
            <a:r>
              <a:rPr lang="en-US" b="1" dirty="0" smtClean="0">
                <a:solidFill>
                  <a:srgbClr val="008000"/>
                </a:solidFill>
              </a:rPr>
              <a:t>Difference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5400" y="3300984"/>
            <a:ext cx="190500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05072" y="3300984"/>
            <a:ext cx="2075688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169664" y="6108192"/>
            <a:ext cx="950976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529584" y="6108192"/>
            <a:ext cx="45720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458968" y="6108192"/>
            <a:ext cx="630936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38928" y="6108192"/>
            <a:ext cx="13716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444752" y="6108192"/>
            <a:ext cx="777240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578608" y="6108192"/>
            <a:ext cx="630936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249424" y="6108192"/>
            <a:ext cx="13716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520440" y="3300984"/>
            <a:ext cx="137160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685032" y="3300984"/>
            <a:ext cx="301752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4672" y="3300984"/>
            <a:ext cx="46634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9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4184904"/>
            <a:ext cx="3064853" cy="23682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4184904"/>
            <a:ext cx="3064853" cy="2368296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548640" y="274320"/>
            <a:ext cx="818388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 Dew</a:t>
            </a:r>
            <a:r>
              <a:rPr kumimoji="0" lang="en-US" sz="37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Point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Bias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 UTC initializations 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Fcst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Hr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30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371600"/>
            <a:ext cx="3064853" cy="23682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1371600"/>
            <a:ext cx="3064853" cy="23682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5709166" y="267283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975866" y="1110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rot="16200000">
            <a:off x="-527903" y="2291557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Summer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 rot="16200000">
            <a:off x="-272256" y="5063712"/>
            <a:ext cx="91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Winter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5709166" y="58732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5975866" y="431113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Snip and Round Single Corner Rectangle 26"/>
          <p:cNvSpPr/>
          <p:nvPr/>
        </p:nvSpPr>
        <p:spPr>
          <a:xfrm>
            <a:off x="2075688" y="4459223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3" name="Snip and Round Single Corner Rectangle 32"/>
          <p:cNvSpPr/>
          <p:nvPr/>
        </p:nvSpPr>
        <p:spPr>
          <a:xfrm>
            <a:off x="4974336" y="4459224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4" name="Snip and Round Single Corner Rectangle 33"/>
          <p:cNvSpPr/>
          <p:nvPr/>
        </p:nvSpPr>
        <p:spPr>
          <a:xfrm>
            <a:off x="2075688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1" name="Snip and Round Single Corner Rectangle 40"/>
          <p:cNvSpPr/>
          <p:nvPr/>
        </p:nvSpPr>
        <p:spPr>
          <a:xfrm>
            <a:off x="4974336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2" name="Picture 1" descr="NAMOC_NEMSv0.9_MPR_g187_DPT_Z2_CONUS_00f30_summer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8457"/>
          <a:stretch/>
        </p:blipFill>
        <p:spPr>
          <a:xfrm>
            <a:off x="6702552" y="576072"/>
            <a:ext cx="2046176" cy="1554480"/>
          </a:xfrm>
          <a:prstGeom prst="rect">
            <a:avLst/>
          </a:prstGeom>
        </p:spPr>
      </p:pic>
      <p:pic>
        <p:nvPicPr>
          <p:cNvPr id="3" name="Picture 2" descr="ThompsonMP_NEMSv0.9_MPR_g187_DPT_Z2_CONUS_00f30_summer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8457"/>
          <a:stretch/>
        </p:blipFill>
        <p:spPr>
          <a:xfrm>
            <a:off x="6702552" y="2130552"/>
            <a:ext cx="2046176" cy="1554480"/>
          </a:xfrm>
          <a:prstGeom prst="rect">
            <a:avLst/>
          </a:prstGeom>
        </p:spPr>
      </p:pic>
      <p:pic>
        <p:nvPicPr>
          <p:cNvPr id="4" name="Picture 3" descr="NAMOC_NEMSv0.9_MPR_g187_DPT_Z2_CONUS_00f30_winter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3730752"/>
            <a:ext cx="2046176" cy="1554480"/>
          </a:xfrm>
          <a:prstGeom prst="rect">
            <a:avLst/>
          </a:prstGeom>
        </p:spPr>
      </p:pic>
      <p:pic>
        <p:nvPicPr>
          <p:cNvPr id="7" name="Picture 6" descr="ThompsonMP_NEMSv0.9_MPR_g187_DPT_Z2_CONUS_00f30_winter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8457"/>
          <a:stretch/>
        </p:blipFill>
        <p:spPr>
          <a:xfrm>
            <a:off x="6702552" y="5303520"/>
            <a:ext cx="2046176" cy="1554480"/>
          </a:xfrm>
          <a:prstGeom prst="rect">
            <a:avLst/>
          </a:prstGeom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09600" y="3745468"/>
            <a:ext cx="5486400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        </a:t>
            </a:r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r>
              <a:rPr lang="en-US" b="1" dirty="0" smtClean="0">
                <a:solidFill>
                  <a:srgbClr val="FF0000"/>
                </a:solidFill>
              </a:rPr>
              <a:t>        </a:t>
            </a:r>
            <a:r>
              <a:rPr lang="en-US" b="1" dirty="0" smtClean="0">
                <a:solidFill>
                  <a:srgbClr val="008000"/>
                </a:solidFill>
              </a:rPr>
              <a:t>Difference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49624" y="3300984"/>
            <a:ext cx="2231136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40280" y="3300984"/>
            <a:ext cx="649224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447800" y="3300984"/>
            <a:ext cx="13716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64792" y="3300984"/>
            <a:ext cx="13716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40080" y="3300984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538728" y="3300984"/>
            <a:ext cx="28346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0080" y="6108192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29584" y="6108192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94176" y="6108192"/>
            <a:ext cx="466344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983480" y="6108192"/>
            <a:ext cx="301752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623560" y="6108192"/>
            <a:ext cx="301752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3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6" grpId="0"/>
      <p:bldP spid="37" grpId="0"/>
      <p:bldP spid="27" grpId="0" animBg="1"/>
      <p:bldP spid="33" grpId="0" animBg="1"/>
      <p:bldP spid="34" grpId="0" animBg="1"/>
      <p:bldP spid="41" grpId="0" animBg="1"/>
      <p:bldP spid="28" grpId="0" animBg="1"/>
      <p:bldP spid="29" grpId="0" animBg="1"/>
      <p:bldP spid="30" grpId="0" animBg="1"/>
      <p:bldP spid="31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4184904"/>
            <a:ext cx="3064853" cy="236829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4184904"/>
            <a:ext cx="3064853" cy="23682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371600"/>
            <a:ext cx="3064853" cy="236829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1371600"/>
            <a:ext cx="3064853" cy="2368296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548640" y="274320"/>
            <a:ext cx="818388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7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 Dew</a:t>
            </a:r>
            <a:r>
              <a:rPr kumimoji="0" lang="en-US" sz="37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Point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Bias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 UTC initializations 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Fcst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Hr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42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709166" y="267283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75866" y="1110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 rot="16200000">
            <a:off x="-527903" y="2291557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Summer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 rot="16200000">
            <a:off x="-272256" y="5063712"/>
            <a:ext cx="91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Winter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5709166" y="58732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5975866" y="431113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2" name="Snip and Round Single Corner Rectangle 21"/>
          <p:cNvSpPr/>
          <p:nvPr/>
        </p:nvSpPr>
        <p:spPr>
          <a:xfrm>
            <a:off x="2715768" y="4459223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5" name="Snip and Round Single Corner Rectangle 24"/>
          <p:cNvSpPr/>
          <p:nvPr/>
        </p:nvSpPr>
        <p:spPr>
          <a:xfrm>
            <a:off x="5614416" y="4459224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7" name="Snip and Round Single Corner Rectangle 26"/>
          <p:cNvSpPr/>
          <p:nvPr/>
        </p:nvSpPr>
        <p:spPr>
          <a:xfrm>
            <a:off x="2715768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2" name="Snip and Round Single Corner Rectangle 31"/>
          <p:cNvSpPr/>
          <p:nvPr/>
        </p:nvSpPr>
        <p:spPr>
          <a:xfrm>
            <a:off x="5614416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6" name="Picture 5" descr="NAMOC_NEMSv0.9_MPR_g187_DPT_Z2_CONUS_00f42_summer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576072"/>
            <a:ext cx="2046176" cy="1554480"/>
          </a:xfrm>
          <a:prstGeom prst="rect">
            <a:avLst/>
          </a:prstGeom>
        </p:spPr>
      </p:pic>
      <p:pic>
        <p:nvPicPr>
          <p:cNvPr id="33" name="Picture 32" descr="ThompsonMP_NEMSv0.9_MPR_g187_DPT_Z2_CONUS_00f42_winter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8457"/>
          <a:stretch/>
        </p:blipFill>
        <p:spPr>
          <a:xfrm>
            <a:off x="6702552" y="5303520"/>
            <a:ext cx="2046176" cy="1554480"/>
          </a:xfrm>
          <a:prstGeom prst="rect">
            <a:avLst/>
          </a:prstGeom>
        </p:spPr>
      </p:pic>
      <p:pic>
        <p:nvPicPr>
          <p:cNvPr id="7" name="Picture 6" descr="ThompsonMP_NEMSv0.9_MPR_g187_DPT_Z2_CONUS_00f42_summer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2130552"/>
            <a:ext cx="2046176" cy="1554480"/>
          </a:xfrm>
          <a:prstGeom prst="rect">
            <a:avLst/>
          </a:prstGeom>
        </p:spPr>
      </p:pic>
      <p:pic>
        <p:nvPicPr>
          <p:cNvPr id="8" name="Picture 7" descr="NAMOC_NEMSv0.9_MPR_g187_DPT_Z2_CONUS_00f42_winter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8457"/>
          <a:stretch/>
        </p:blipFill>
        <p:spPr>
          <a:xfrm>
            <a:off x="6702552" y="3730752"/>
            <a:ext cx="2046176" cy="1554480"/>
          </a:xfrm>
          <a:prstGeom prst="rect">
            <a:avLst/>
          </a:prstGeom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09600" y="3745468"/>
            <a:ext cx="5486400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        </a:t>
            </a:r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r>
              <a:rPr lang="en-US" b="1" dirty="0" smtClean="0">
                <a:solidFill>
                  <a:srgbClr val="FF0000"/>
                </a:solidFill>
              </a:rPr>
              <a:t>        </a:t>
            </a:r>
            <a:r>
              <a:rPr lang="en-US" b="1" dirty="0" smtClean="0">
                <a:solidFill>
                  <a:srgbClr val="008000"/>
                </a:solidFill>
              </a:rPr>
              <a:t>Difference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49624" y="3300984"/>
            <a:ext cx="2231136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240280" y="3300984"/>
            <a:ext cx="649224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47800" y="3300984"/>
            <a:ext cx="13716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764792" y="3300984"/>
            <a:ext cx="13716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40080" y="3300984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38728" y="3300984"/>
            <a:ext cx="28346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40080" y="6108192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94176" y="6108192"/>
            <a:ext cx="466344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983480" y="6108192"/>
            <a:ext cx="301752" cy="914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623560" y="6108192"/>
            <a:ext cx="301752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529584" y="6108192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7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548640" y="274320"/>
            <a:ext cx="818388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</a:t>
            </a:r>
            <a:r>
              <a:rPr lang="en-US" sz="3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 Wind Speed Bias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00 UTC initializations </a:t>
            </a:r>
            <a:r>
              <a:rPr lang="en-US" sz="2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Fcst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Hr</a:t>
            </a: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30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4184904"/>
            <a:ext cx="3064853" cy="23682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4184904"/>
            <a:ext cx="3064853" cy="2368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1371600"/>
            <a:ext cx="3064853" cy="2368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1371600"/>
            <a:ext cx="3064853" cy="23682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6200000">
            <a:off x="5709166" y="267283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5975866" y="1110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 rot="16200000">
            <a:off x="-527903" y="2291557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Summer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 rot="16200000">
            <a:off x="-272256" y="5063712"/>
            <a:ext cx="91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Winter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5709166" y="58732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5975866" y="431113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Snip and Round Single Corner Rectangle 26"/>
          <p:cNvSpPr/>
          <p:nvPr/>
        </p:nvSpPr>
        <p:spPr>
          <a:xfrm>
            <a:off x="2075688" y="4459223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3" name="Snip and Round Single Corner Rectangle 32"/>
          <p:cNvSpPr/>
          <p:nvPr/>
        </p:nvSpPr>
        <p:spPr>
          <a:xfrm>
            <a:off x="4974336" y="4459224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4" name="Snip and Round Single Corner Rectangle 33"/>
          <p:cNvSpPr/>
          <p:nvPr/>
        </p:nvSpPr>
        <p:spPr>
          <a:xfrm>
            <a:off x="2075688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8" name="Snip and Round Single Corner Rectangle 37"/>
          <p:cNvSpPr/>
          <p:nvPr/>
        </p:nvSpPr>
        <p:spPr>
          <a:xfrm>
            <a:off x="4974336" y="1645920"/>
            <a:ext cx="156972" cy="1645920"/>
          </a:xfrm>
          <a:prstGeom prst="snip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2" name="Picture 1" descr="NAMOC_NEMSv0.9_MPR_g187_WIND_Z10_CONUS_00f30_summer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576072"/>
            <a:ext cx="2046176" cy="1554480"/>
          </a:xfrm>
          <a:prstGeom prst="rect">
            <a:avLst/>
          </a:prstGeom>
        </p:spPr>
      </p:pic>
      <p:pic>
        <p:nvPicPr>
          <p:cNvPr id="3" name="Picture 2" descr="ThompsonMP_NEMSv0.9_MPR_g187_WIND_Z10_CONUS_00f30_summer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8562"/>
          <a:stretch/>
        </p:blipFill>
        <p:spPr>
          <a:xfrm>
            <a:off x="6702552" y="2130552"/>
            <a:ext cx="2046176" cy="1554480"/>
          </a:xfrm>
          <a:prstGeom prst="rect">
            <a:avLst/>
          </a:prstGeom>
        </p:spPr>
      </p:pic>
      <p:pic>
        <p:nvPicPr>
          <p:cNvPr id="4" name="Picture 3" descr="NAMOC_NEMSv0.9_MPR_g187_WIND_Z10_CONUS_00f30_winter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8457"/>
          <a:stretch/>
        </p:blipFill>
        <p:spPr>
          <a:xfrm>
            <a:off x="6702552" y="3730752"/>
            <a:ext cx="2046176" cy="1554480"/>
          </a:xfrm>
          <a:prstGeom prst="rect">
            <a:avLst/>
          </a:prstGeom>
        </p:spPr>
      </p:pic>
      <p:pic>
        <p:nvPicPr>
          <p:cNvPr id="5" name="Picture 4" descr="ThompsonMP_NEMSv0.9_MPR_g187_WIND_Z10_CONUS_00f30_winter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 b="8457"/>
          <a:stretch/>
        </p:blipFill>
        <p:spPr>
          <a:xfrm>
            <a:off x="6702552" y="5303520"/>
            <a:ext cx="2046176" cy="1554480"/>
          </a:xfrm>
          <a:prstGeom prst="rect">
            <a:avLst/>
          </a:prstGeom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393264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09600" y="3745468"/>
            <a:ext cx="5486400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NAMOC        </a:t>
            </a:r>
            <a:r>
              <a:rPr lang="en-US" b="1" dirty="0" err="1" smtClean="0">
                <a:solidFill>
                  <a:srgbClr val="FF0000"/>
                </a:solidFill>
              </a:rPr>
              <a:t>ThompsonMP</a:t>
            </a:r>
            <a:r>
              <a:rPr lang="en-US" b="1" dirty="0" smtClean="0">
                <a:solidFill>
                  <a:srgbClr val="FF0000"/>
                </a:solidFill>
              </a:rPr>
              <a:t>        </a:t>
            </a:r>
            <a:r>
              <a:rPr lang="en-US" b="1" dirty="0" smtClean="0">
                <a:solidFill>
                  <a:srgbClr val="008000"/>
                </a:solidFill>
              </a:rPr>
              <a:t>Difference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0080" y="3300984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520440" y="3300984"/>
            <a:ext cx="137160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05072" y="3300984"/>
            <a:ext cx="950976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03520" y="3300984"/>
            <a:ext cx="786384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169664" y="6108192"/>
            <a:ext cx="137160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60120" y="3300984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063240" y="3300984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764792" y="3300984"/>
            <a:ext cx="137160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463040" y="3300984"/>
            <a:ext cx="28346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929384" y="3300984"/>
            <a:ext cx="28346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578608" y="3300984"/>
            <a:ext cx="292608" cy="91440"/>
          </a:xfrm>
          <a:prstGeom prst="rect">
            <a:avLst/>
          </a:prstGeom>
          <a:noFill/>
          <a:ln>
            <a:solidFill>
              <a:srgbClr val="FFA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334256" y="6108192"/>
            <a:ext cx="28346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32704" y="6108192"/>
            <a:ext cx="283464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85032" y="6108192"/>
            <a:ext cx="13716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609344" y="6108192"/>
            <a:ext cx="630936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743200" y="6108192"/>
            <a:ext cx="457200" cy="91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0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31" grpId="0"/>
      <p:bldP spid="32" grpId="0"/>
      <p:bldP spid="27" grpId="0" animBg="1"/>
      <p:bldP spid="33" grpId="0" animBg="1"/>
      <p:bldP spid="34" grpId="0" animBg="1"/>
      <p:bldP spid="38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28190</TotalTime>
  <Words>1394</Words>
  <Application>Microsoft Macintosh PowerPoint</Application>
  <PresentationFormat>On-screen Show (4:3)</PresentationFormat>
  <Paragraphs>524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Equity</vt:lpstr>
      <vt:lpstr>Assessment of two microphysics schemes in the NOAA Environmental Modeling System (NEMS) Non-hydrostatic Multiscale Model on the B-grid (NMMB) </vt:lpstr>
      <vt:lpstr>NEMS-NMMB Inter-comparison Testing and Evaluation (T&amp;E)</vt:lpstr>
      <vt:lpstr>PowerPoint Presentation</vt:lpstr>
      <vt:lpstr>Inter-comparison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Bias – SS/PS Differences 00 UTC Initializations</vt:lpstr>
      <vt:lpstr>PowerPoint Presentation</vt:lpstr>
      <vt:lpstr>PowerPoint Presentation</vt:lpstr>
      <vt:lpstr>PowerPoint Presentation</vt:lpstr>
      <vt:lpstr>Downward Shortwave Radiation 00 UTC Initializations – Fcst Hr 42; Summer</vt:lpstr>
      <vt:lpstr>Downward Shortwave Radiation 00 UTC Initializations – Fcst Hr 42; Winter</vt:lpstr>
      <vt:lpstr>Downward Longwave Radiation 00 UTC Initializations – Fcst Hr 42; Winter</vt:lpstr>
      <vt:lpstr>Upward Longwave Radiation 00 UTC Initializations – Fcst Hr 42; Winter</vt:lpstr>
      <vt:lpstr>Summary</vt:lpstr>
      <vt:lpstr>Additional Analysis Underway</vt:lpstr>
      <vt:lpstr>Coming Soon…</vt:lpstr>
    </vt:vector>
  </TitlesOfParts>
  <Company>UCAR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Title</dc:title>
  <dc:creator>nance</dc:creator>
  <cp:lastModifiedBy>Jamie Wolff</cp:lastModifiedBy>
  <cp:revision>785</cp:revision>
  <cp:lastPrinted>2015-04-13T17:19:34Z</cp:lastPrinted>
  <dcterms:created xsi:type="dcterms:W3CDTF">2010-01-13T21:32:25Z</dcterms:created>
  <dcterms:modified xsi:type="dcterms:W3CDTF">2015-04-13T18:22:32Z</dcterms:modified>
</cp:coreProperties>
</file>